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91"/>
  </p:notesMasterIdLst>
  <p:handoutMasterIdLst>
    <p:handoutMasterId r:id="rId92"/>
  </p:handoutMasterIdLst>
  <p:sldIdLst>
    <p:sldId id="256" r:id="rId2"/>
    <p:sldId id="257" r:id="rId3"/>
    <p:sldId id="340" r:id="rId4"/>
    <p:sldId id="259" r:id="rId5"/>
    <p:sldId id="260" r:id="rId6"/>
    <p:sldId id="262" r:id="rId7"/>
    <p:sldId id="263" r:id="rId8"/>
    <p:sldId id="341" r:id="rId9"/>
    <p:sldId id="270" r:id="rId10"/>
    <p:sldId id="269" r:id="rId11"/>
    <p:sldId id="268" r:id="rId12"/>
    <p:sldId id="267" r:id="rId13"/>
    <p:sldId id="266" r:id="rId14"/>
    <p:sldId id="271" r:id="rId15"/>
    <p:sldId id="278" r:id="rId16"/>
    <p:sldId id="277" r:id="rId17"/>
    <p:sldId id="276" r:id="rId18"/>
    <p:sldId id="275" r:id="rId19"/>
    <p:sldId id="274" r:id="rId20"/>
    <p:sldId id="273" r:id="rId21"/>
    <p:sldId id="283" r:id="rId22"/>
    <p:sldId id="282" r:id="rId23"/>
    <p:sldId id="286" r:id="rId24"/>
    <p:sldId id="281" r:id="rId25"/>
    <p:sldId id="280" r:id="rId26"/>
    <p:sldId id="287" r:id="rId27"/>
    <p:sldId id="279" r:id="rId28"/>
    <p:sldId id="285" r:id="rId29"/>
    <p:sldId id="284" r:id="rId30"/>
    <p:sldId id="300" r:id="rId31"/>
    <p:sldId id="299" r:id="rId32"/>
    <p:sldId id="298" r:id="rId33"/>
    <p:sldId id="297" r:id="rId34"/>
    <p:sldId id="296" r:id="rId35"/>
    <p:sldId id="295" r:id="rId36"/>
    <p:sldId id="294" r:id="rId37"/>
    <p:sldId id="293" r:id="rId38"/>
    <p:sldId id="292" r:id="rId39"/>
    <p:sldId id="291" r:id="rId40"/>
    <p:sldId id="290" r:id="rId41"/>
    <p:sldId id="289" r:id="rId42"/>
    <p:sldId id="288" r:id="rId43"/>
    <p:sldId id="272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2" r:id="rId65"/>
    <p:sldId id="328" r:id="rId66"/>
    <p:sldId id="327" r:id="rId67"/>
    <p:sldId id="326" r:id="rId68"/>
    <p:sldId id="325" r:id="rId69"/>
    <p:sldId id="324" r:id="rId70"/>
    <p:sldId id="323" r:id="rId71"/>
    <p:sldId id="338" r:id="rId72"/>
    <p:sldId id="337" r:id="rId73"/>
    <p:sldId id="336" r:id="rId74"/>
    <p:sldId id="335" r:id="rId75"/>
    <p:sldId id="334" r:id="rId76"/>
    <p:sldId id="333" r:id="rId77"/>
    <p:sldId id="332" r:id="rId78"/>
    <p:sldId id="331" r:id="rId79"/>
    <p:sldId id="330" r:id="rId80"/>
    <p:sldId id="342" r:id="rId81"/>
    <p:sldId id="343" r:id="rId82"/>
    <p:sldId id="344" r:id="rId83"/>
    <p:sldId id="345" r:id="rId84"/>
    <p:sldId id="346" r:id="rId85"/>
    <p:sldId id="347" r:id="rId86"/>
    <p:sldId id="348" r:id="rId87"/>
    <p:sldId id="349" r:id="rId88"/>
    <p:sldId id="350" r:id="rId89"/>
    <p:sldId id="351" r:id="rId90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44" y="-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4E35B1C-FA95-4EEA-9D86-6AADADBA9196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3534BF4-1BF6-4296-9232-BB2E655200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0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AA86E7-0B88-4086-B562-025239DE8A7F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167D650-662A-4AB4-AF19-F384E9845F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75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46BF2E-7E78-4205-8AF5-B548E3A210E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F53FC-28D8-441C-950B-EF68442464C4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6C87D-D961-4676-9C1D-C9B497BC69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56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D1263-8224-407B-8D1D-2D0A88BB2FC4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10B29-A783-4266-A27D-26CBA904DB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056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FF1F9-384B-4A3A-BE69-8B430A8F06C3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D9A37-ACF1-4214-B859-5BC725C97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027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F1A0F-0133-4C30-9D1A-4300EADA6929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FA95B-1067-442E-892A-90BFF1779F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588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33BEA-50A6-476D-BBD5-E4ED8B8333AC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7B9E5-662F-4A0D-AAED-2D2B2E8A1C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571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A1EB6-A27A-49B8-A8AF-17DAF8FD8B1E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CA250-535E-4E42-B568-CC73784B56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15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9A42A-7630-47DA-B4D4-745F28ED1B07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B01AA-4E26-468F-A91A-22A5BE209A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914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F35B2-47DC-486E-9CD2-19CBB777B4F7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4E326-5AFA-4D46-A369-63B4C34CCA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318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15719-43AA-47E7-A7CE-449E31D93923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2E2E9-ED0C-43A9-AB5A-09EE2B4D3E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518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8F777-1493-421A-B4EC-5ACA80471126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8D191-D976-4034-B369-5771B1CB51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22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ABAC6-9626-4C0E-8F06-062A694D23E1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F56E0-E491-4C1C-AFF2-1A2E91FF21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237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B48A12-1C06-4721-9344-92B0943EA55D}" type="datetimeFigureOut">
              <a:rPr lang="en-US"/>
              <a:pPr>
                <a:defRPr/>
              </a:pPr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36CE6A-91D6-49F2-90BC-B70CE0D75E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1576;&#1575;&#1586;&#1583;&#1740;&#1583;&#1607;&#1575;&#1740;%20&#1605;&#1583;&#1740;&#1585;&#1740;&#1578;&#1740;%20&#1575;&#1740;&#1605;&#1606;&#1740;%20&#1576;&#1740;&#1605;&#1575;&#1585;.pdf.ve7c55t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Copy%20of%20&#1575;&#1587;&#1578;&#1575;&#1606;&#1583;&#1575;&#1585;&#1583;%20&#1585;&#1606;&#1711;%20&#1587;&#1610;&#1604;&#1606;&#1583;&#1585;%20&#1711;&#1575;&#1586;&#1607;&#1575;&#1610;%20&#1591;&#1576;&#1610;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1583;&#1575;&#1585;&#1608;&#1607;&#1575;&#1740;%20&#1581;&#1740;&#1575;&#1578;%20&#1576;&#1582;&#1588;%20&#1608;%20&#1590;&#1585;&#1608;&#1585;&#1740;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Patient%20Identification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LASA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1583;&#1575;&#1585;&#1608;&#1607;&#1575;&#1740;%20&#1607;&#1588;&#1583;&#1575;&#1585;%20&#1576;&#1575;&#1604;&#1575;-&#1576;&#1575;&#1586;&#1606;&#1711;&#1585;&#1740;%20&#1575;&#1608;&#1604;%20%20&#1576;&#1608;&#1605;&#1740;%20&#1587;&#1575;&#1586;&#1740;%20&#1588;&#1583;&#1607;%20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Pressure%20Ulcer%20Prevention%20Guideline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Communication%20During%20Patient%20Hand-Over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Prompt%20Sterilization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SSC%20(Safe%20Surgery%20Guideline).pdf.qw2xj89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and%20Hygiene%20in%20Health%20Care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1711;&#1575;&#1605;&#1607;&#1575;&#1740;%20&#1578;&#1607;&#1740;&#1607;%20&#1605;&#1602;&#1575;&#1583;&#1740;&#1585;%20&#1576;&#1581;&#1585;&#1575;&#1606;&#1740;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1575;&#1604;&#1586;&#1575;&#1605;&#1575;&#1578;%20&#1575;&#1582;&#1584;%20&#1585;&#1590;&#1575;&#1740;&#1578;%20&#1570;&#1711;&#1575;&#1607;&#1575;&#1606;&#1607;%20&#1608;%20&#1578;&#1588;&#1582;&#1740;&#1589;&#1740;%20&#1583;&#1585;&#1605;&#1575;&#1606;&#1740;%20&#1578;&#1607;&#1575;&#1580;&#1605;&#1740;.pdf.42ua59l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3363" y="3962400"/>
            <a:ext cx="6400800" cy="12192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rtl="1" eaLnBrk="1" fontAlgn="auto" hangingPunct="1">
              <a:spcAft>
                <a:spcPts val="0"/>
              </a:spcAft>
              <a:defRPr/>
            </a:pPr>
            <a:r>
              <a:rPr lang="fa-IR" dirty="0" smtClean="0">
                <a:solidFill>
                  <a:schemeClr val="tx1"/>
                </a:solidFill>
                <a:cs typeface="B Titr" pitchFamily="2" charset="-78"/>
              </a:rPr>
              <a:t>محور ایمنی بیمار و مدیریت خطر </a:t>
            </a:r>
            <a:endParaRPr lang="en-US" dirty="0">
              <a:solidFill>
                <a:schemeClr val="tx1"/>
              </a:solidFill>
              <a:cs typeface="B Titr" pitchFamily="2" charset="-78"/>
            </a:endParaRPr>
          </a:p>
        </p:txBody>
      </p:sp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33400"/>
            <a:ext cx="7620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575" y="373063"/>
            <a:ext cx="7143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3902075" y="1095375"/>
            <a:ext cx="1603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fa-IR" sz="1400" b="1">
                <a:latin typeface="BTitrBold"/>
                <a:cs typeface="B Titr" pitchFamily="2" charset="-78"/>
              </a:rPr>
              <a:t>جمهوری اسلامی ایران</a:t>
            </a:r>
            <a:endParaRPr lang="en-US" sz="1400">
              <a:cs typeface="B Titr" pitchFamily="2" charset="-78"/>
            </a:endParaRPr>
          </a:p>
        </p:txBody>
      </p:sp>
      <p:sp>
        <p:nvSpPr>
          <p:cNvPr id="2054" name="Rectangle 4"/>
          <p:cNvSpPr>
            <a:spLocks noChangeArrowheads="1"/>
          </p:cNvSpPr>
          <p:nvPr/>
        </p:nvSpPr>
        <p:spPr bwMode="auto">
          <a:xfrm>
            <a:off x="1274763" y="1828800"/>
            <a:ext cx="68580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>
                <a:solidFill>
                  <a:srgbClr val="000000"/>
                </a:solidFill>
                <a:latin typeface="BTitrBold"/>
                <a:cs typeface="B Titr" pitchFamily="2" charset="-78"/>
              </a:rPr>
              <a:t>و زارت بهداشت، درمان و آموزش پزشکی</a:t>
            </a:r>
          </a:p>
          <a:p>
            <a:pPr algn="ctr" rtl="1">
              <a:lnSpc>
                <a:spcPct val="200000"/>
              </a:lnSpc>
            </a:pPr>
            <a:r>
              <a:rPr lang="fa-IR" sz="2000" b="1">
                <a:solidFill>
                  <a:srgbClr val="0070C1"/>
                </a:solidFill>
                <a:latin typeface="BTitrBold"/>
                <a:cs typeface="B Titr" pitchFamily="2" charset="-78"/>
              </a:rPr>
              <a:t>کتاب استانداردهای اعتباربخشی ملی بیمارستانهای ایران و راهنمای جامع / نسل سوم /ویرایش سال 1395</a:t>
            </a:r>
            <a:endParaRPr lang="en-US" sz="2000">
              <a:cs typeface="B Titr" pitchFamily="2" charset="-78"/>
            </a:endParaRPr>
          </a:p>
        </p:txBody>
      </p:sp>
      <p:pic>
        <p:nvPicPr>
          <p:cNvPr id="205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04887"/>
          </a:xfr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11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1: تیم مدیریت اجرایی با </a:t>
            </a:r>
            <a:r>
              <a:rPr lang="fa-IR" sz="2000" b="1" u="sng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همراهی مسئولین ایمنی و کنترل عفونت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، به منظور ارتقای فرهنگ ایمنی بیمار، شناسایی خطرات موجود در سیستم و اعمال مداخله جهت ارتقای فرصت های بهبود، بازدیدهای منظم و مدون مدیریتی را منطبق بر دستورالعمل ابلاغی وزارت بهداشت، به اجرا می گذارد. </a:t>
            </a:r>
            <a:r>
              <a:rPr lang="fa-IR" sz="2000" b="1" dirty="0" smtClean="0">
                <a:solidFill>
                  <a:srgbClr val="FF0000"/>
                </a:solidFill>
                <a:latin typeface="BNazanin"/>
                <a:cs typeface="B Titr" pitchFamily="2" charset="-78"/>
              </a:rPr>
              <a:t>( الزامی )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 smtClean="0">
                <a:solidFill>
                  <a:srgbClr val="FF3300"/>
                </a:solidFill>
                <a:latin typeface="BNazanin"/>
                <a:cs typeface="B Nazanin" pitchFamily="2" charset="-78"/>
              </a:rPr>
              <a:t>تقویم بازدید منظم و مدون مدیریتی با موضوع ارتقای فرهنگ ایمنی- اعلام رسمی به بخش ها- شناسایی شرایط تهدید کننده از زبان کارکنان- ارائه بازخورد فردی- آگاهی کارکنان 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 smtClean="0">
                <a:solidFill>
                  <a:schemeClr val="tx1"/>
                </a:solidFill>
                <a:latin typeface="BNazanin"/>
                <a:cs typeface="B Nazanin" pitchFamily="2" charset="-78"/>
                <a:hlinkClick r:id="rId2" action="ppaction://hlinkfile"/>
              </a:rPr>
              <a:t>دستورالعمل بازدید مدیریتی ایمنی</a:t>
            </a:r>
            <a:endParaRPr lang="en-US" sz="2000" b="1" dirty="0">
              <a:solidFill>
                <a:schemeClr val="tx1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57200" y="1447800"/>
            <a:ext cx="82296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الف-2-4: بازدیدهای مدیریتی به منظور بهبود فرهنگ ایمنی بیمار و شناسایی خطرات، بطور منظم انجام می شود. 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2: نتایج بازدیدهای منظم و مدون مدیریتی با رویکرد ایمنی بیمار در جلسات تیم مدیریت اجرایی مطرح شده و اقدام اصلاحی/ برنامه های بهبود کیفیت تعیین و بر اجرای آن نظارت می شود. </a:t>
            </a:r>
            <a:r>
              <a:rPr lang="fa-IR" sz="2000" b="1" dirty="0">
                <a:solidFill>
                  <a:srgbClr val="FF0000"/>
                </a:solidFill>
                <a:latin typeface="BNazanin"/>
                <a:cs typeface="B Titr" pitchFamily="2" charset="-78"/>
              </a:rPr>
              <a:t>( الزامی )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 smtClean="0">
                <a:solidFill>
                  <a:srgbClr val="FF3300"/>
                </a:solidFill>
                <a:latin typeface="BNazanin"/>
                <a:cs typeface="B Nazanin" pitchFamily="2" charset="-78"/>
              </a:rPr>
              <a:t>برگزاری جلسه جمع بندی و تنظیم صورتجلسه- پیگیری نتایج و انجام اقدامات اصلاحی-نظارت تیم مدیریت اجرایی بر اجرای صحیح و به موقع اقدامات اصلاحی </a:t>
            </a:r>
            <a:endParaRPr lang="en-US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9: کارشناس هماهنگ کننده ایمنی بیمار و نماینده دفتر بهبود کیفیت، عضو تمامی کمیته های بیمارستانی بوده و در تمامی جلسات حضور فعال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دارند.</a:t>
            </a:r>
          </a:p>
          <a:p>
            <a:pPr algn="just" rtl="1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fa-IR" sz="2000" b="1" dirty="0">
                <a:solidFill>
                  <a:srgbClr val="FF3300"/>
                </a:solidFill>
                <a:latin typeface="BNazanin"/>
                <a:cs typeface="B Nazanin" pitchFamily="2" charset="-78"/>
              </a:rPr>
              <a:t>وجود ابلاغ عضویت کارشناس هماهنگ کننده ایمنی- حضور در تمامی کمیته ها- حضور کارشناس هماهنگ کننده ایمنی بیمار در جلسات </a:t>
            </a:r>
            <a:r>
              <a:rPr lang="fa-IR" sz="20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کمیته های اقتصاد درمان، دارو و تجهیزات پزشکی و حفاظت فنی و بهداشت کار، ترویج تغذیه با شیر مادر و مدیریت اطلاعات سلامت و فناوری اطلاعات </a:t>
            </a:r>
            <a:r>
              <a:rPr lang="fa-IR" sz="2000" b="1" dirty="0">
                <a:solidFill>
                  <a:srgbClr val="FF3300"/>
                </a:solidFill>
                <a:latin typeface="BNazanin"/>
                <a:cs typeface="B Nazanin" pitchFamily="2" charset="-78"/>
              </a:rPr>
              <a:t>در صورت وجود دستور کار مرتبط با ایمنی بیماران و در سایر کمیته با هر دستور کاری الزامی است.</a:t>
            </a:r>
            <a:endParaRPr lang="en-US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752600"/>
            <a:ext cx="78486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الف-2-5: کمیته های بیمارستانی طبق دستورالعمل ابلاغی تشکیل و بر عملکرد آنها نظارت می شود.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9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19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1: روش اجرایی" ارزیابی پیشگیرانه خطاهای پزشکی" با حداقل های مورد انتظار در واحدها/ بخش ها، با محوریت مسئول ایمنی و با مشارکت کمیته های بیمارستانی و واحدها/ بخش های مرتبط تدوین شده  و کارکنان مربوطه از آن آگاهی دارند و براساس آن عمل می نمایند</a:t>
            </a:r>
            <a:r>
              <a:rPr lang="fa-IR" sz="19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9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 </a:t>
            </a:r>
          </a:p>
          <a:p>
            <a:pPr algn="just" rtl="1" eaLnBrk="1" fontAlgn="auto" hangingPunct="1"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fa-IR" sz="1800" b="1" dirty="0">
                <a:solidFill>
                  <a:srgbClr val="FF0000"/>
                </a:solidFill>
                <a:cs typeface="B Nazanin"/>
              </a:rPr>
              <a:t>تعیین مدل وشیوه ارزیابی پیشگیرانه خطاهای پزشکی تجربه شده در بیمارستان- تعیین شیوه شناسایی و کنترل عوامل مستعد کننده بروز خطای پزشکی در بیمارستان- نحوه شناسایی اعضا و توالی زمانی ارزیابی پیشگیرانه- تعیین شرایط تکرار ارزیابی پیشگیرانه- نحوه گزارش و پی گیری نتایج ارزیابی </a:t>
            </a:r>
            <a:r>
              <a:rPr lang="fa-IR" sz="1800" b="1" dirty="0" smtClean="0">
                <a:solidFill>
                  <a:srgbClr val="FF0000"/>
                </a:solidFill>
                <a:cs typeface="B Nazanin"/>
              </a:rPr>
              <a:t>پیشگیرانه- صاحبان فرآیند: </a:t>
            </a:r>
            <a:r>
              <a:rPr lang="fa-IR" sz="1800" b="1" dirty="0">
                <a:solidFill>
                  <a:srgbClr val="FF0000"/>
                </a:solidFill>
                <a:cs typeface="B Nazanin"/>
              </a:rPr>
              <a:t>با محوریت مسئول فنی / ایمنی و مشارکت کمیته های دارو ودرمان، کنترل عفونت، مرگ و میر زایمان طبیعی </a:t>
            </a:r>
            <a:r>
              <a:rPr lang="fa-IR" sz="1800" b="1" dirty="0" smtClean="0">
                <a:solidFill>
                  <a:srgbClr val="FF0000"/>
                </a:solidFill>
                <a:cs typeface="B Nazanin"/>
              </a:rPr>
              <a:t>و سایر </a:t>
            </a:r>
            <a:r>
              <a:rPr lang="fa-IR" sz="1800" b="1" dirty="0">
                <a:solidFill>
                  <a:srgbClr val="FF0000"/>
                </a:solidFill>
                <a:cs typeface="B Nazanin"/>
              </a:rPr>
              <a:t>کمیته ها و کارکنان به تشخیص </a:t>
            </a:r>
            <a:r>
              <a:rPr lang="fa-IR" sz="1800" b="1" dirty="0" smtClean="0">
                <a:solidFill>
                  <a:srgbClr val="FF0000"/>
                </a:solidFill>
                <a:cs typeface="B Nazanin"/>
              </a:rPr>
              <a:t>بیمارستان</a:t>
            </a:r>
            <a:endParaRPr lang="en-US" sz="1800" b="1" dirty="0">
              <a:solidFill>
                <a:srgbClr val="FF0000"/>
              </a:solidFill>
              <a:cs typeface="B Nazanin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576888" y="1776413"/>
            <a:ext cx="2971800" cy="4095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محور: الف-4) مدیریت خطا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873125" y="2327275"/>
            <a:ext cx="76962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الف-4-1: اقدامات برنامه ریزی شده ای برای </a:t>
            </a:r>
            <a:r>
              <a:rPr lang="fa-IR" u="sng" dirty="0">
                <a:solidFill>
                  <a:srgbClr val="FF0000"/>
                </a:solidFill>
                <a:cs typeface="B Titr" pitchFamily="2" charset="-78"/>
              </a:rPr>
              <a:t>پیشگیری</a:t>
            </a:r>
            <a:r>
              <a:rPr lang="fa-IR" sz="1600" dirty="0">
                <a:cs typeface="B Titr" pitchFamily="2" charset="-78"/>
              </a:rPr>
              <a:t> از خطاهای پزشکی اجرا می شود.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4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2: نتایج ارزیابی پیشگیرانه خطاهای پزشکی در بخش ها/ واحدهای بیمارستانی توسط مسئول ایمنی پس از تعیین</a:t>
            </a:r>
            <a:r>
              <a:rPr lang="fa-IR" sz="2400" b="1" dirty="0">
                <a:solidFill>
                  <a:srgbClr val="FF0000"/>
                </a:solidFill>
                <a:latin typeface="BNazanin"/>
                <a:cs typeface="B Nazanin" pitchFamily="2" charset="-78"/>
              </a:rPr>
              <a:t> اولویت </a:t>
            </a:r>
            <a:r>
              <a:rPr lang="fa-IR" sz="24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و ثبت در فهرست خطاهای احتمالی، با توجه به نوع خطا در کمیته های مرتبط طرح و </a:t>
            </a:r>
            <a:r>
              <a:rPr lang="fa-IR" sz="2400" b="1" dirty="0">
                <a:solidFill>
                  <a:srgbClr val="FF0000"/>
                </a:solidFill>
                <a:latin typeface="BNazanin"/>
                <a:cs typeface="B Nazanin" pitchFamily="2" charset="-78"/>
              </a:rPr>
              <a:t>اقدام اصلاحی/ </a:t>
            </a:r>
            <a:r>
              <a:rPr lang="fa-IR" sz="24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برنامه بهبود کیفیت تدوین و اجرا می شود. </a:t>
            </a:r>
            <a:endParaRPr lang="fa-IR" sz="24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1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just" rtl="1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ارزیابی وشناسایی عوامل تهدید کننده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زیرساختی، فرآیندی در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بروز خطا های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پزشکی-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تهیه فهرست و اولویت بندی عوامل تهدید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کننده-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بررسی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فهرست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در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کمیته های مرتبط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و اخذ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تصمیمات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اصلاحی یا تدوین برنامه بهبود کیفیت جهت رفع عوامل زمینه ساز بروز خطا- اجرای اقدامات اصلاحی</a:t>
            </a:r>
            <a:endParaRPr lang="en-US" sz="2000" b="1" dirty="0">
              <a:solidFill>
                <a:srgbClr val="FF3300"/>
              </a:solidFill>
              <a:cs typeface="B Nazanin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3: کمیته مرگ و میر و عوارض بیمارستانی، کنفرانس ها/ سمینارهای مرتبط با مرگ و میر و عوارض بیمارستانی را با هدف اطلاع رسانی و آگاه ساختن کارکنان در این زمینه، در بیمارستان برگزار می نماید. </a:t>
            </a: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برگزاری سمینار/کنفرانس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ها در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فواصل زمانی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معین ( در بیمارستان بیش از 100 تخت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حداقل سه ماه یک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بار)-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آموزش و اطلاع رسانی تجربه های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واقعی، نتایج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تحلیل ریشه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ای (</a:t>
            </a:r>
            <a:r>
              <a:rPr lang="en-US" sz="2000" b="1" dirty="0" smtClean="0">
                <a:solidFill>
                  <a:srgbClr val="FF3300"/>
                </a:solidFill>
                <a:cs typeface="B Nazanin"/>
              </a:rPr>
              <a:t>RCA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) و موارد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مرگ غیر منتظره و عوارض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بیمارستانی به کارکنان </a:t>
            </a:r>
            <a:endParaRPr lang="en-US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14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just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1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1: روش اجرایی" نحوه گزارش دهی همگانی خطاهای پزشکی بدون ترس از سرزنش و تنبیه" توسط مسئول ایمنی و کارشناس هماهنگ کننده ایمنی بیمار با مشارکت صاحبان فرایند با </a:t>
            </a: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حداقل های </a:t>
            </a:r>
            <a:r>
              <a:rPr lang="fa-IR" sz="1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مورد انتظار تدوین </a:t>
            </a: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شده </a:t>
            </a:r>
            <a:r>
              <a:rPr lang="fa-IR" sz="1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و کارکنان از آن آگاهی دارند و براساس آن عمل می نمایند</a:t>
            </a:r>
            <a:r>
              <a:rPr lang="fa-IR" sz="2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. </a:t>
            </a: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just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just" rtl="1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نحوه شناسایی موانع گزارش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خطا-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راه کارهای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رفع-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نحوه افزایش مشارکت کارکنان بالینی در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گزارش-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نحوه جمع آوری گزارش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ها-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پیش بینی شیوه های خود اظهاری بدون ترس از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تنبیه-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پیش بینی فرمهای کاغذی/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الکترونیکی-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نحوه کسب اطمینان از رعایت محرمانه بودن مشخصات فردگزارش دهنده/خطا کننده </a:t>
            </a:r>
            <a:endParaRPr lang="en-US" sz="28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58813" y="1801813"/>
            <a:ext cx="7750175" cy="7191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الف-4-2: </a:t>
            </a:r>
            <a:r>
              <a:rPr lang="fa-IR" dirty="0">
                <a:cs typeface="B Titr" pitchFamily="2" charset="-78"/>
              </a:rPr>
              <a:t>اقدامات </a:t>
            </a:r>
            <a:r>
              <a:rPr lang="fa-IR" dirty="0">
                <a:cs typeface="B Titr" pitchFamily="2" charset="-78"/>
              </a:rPr>
              <a:t>برنامه ریزی شده برای </a:t>
            </a:r>
            <a:r>
              <a:rPr lang="fa-IR" sz="2400" dirty="0">
                <a:solidFill>
                  <a:srgbClr val="FF3300"/>
                </a:solidFill>
                <a:cs typeface="B Titr" pitchFamily="2" charset="-78"/>
              </a:rPr>
              <a:t>پ</a:t>
            </a:r>
            <a:r>
              <a:rPr lang="fa-IR" sz="2400" u="sng" dirty="0">
                <a:solidFill>
                  <a:srgbClr val="FF3300"/>
                </a:solidFill>
                <a:cs typeface="B Titr" pitchFamily="2" charset="-78"/>
              </a:rPr>
              <a:t>ایش و کنترل </a:t>
            </a:r>
            <a:r>
              <a:rPr lang="fa-IR" dirty="0">
                <a:cs typeface="B Titr" pitchFamily="2" charset="-78"/>
              </a:rPr>
              <a:t>خطاهای پزشکی اجرا می شود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just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2: دفتر بهبود کیفیت با مشارکت مسئول ایمنی سوابق خطاهای پزشکی را به صورت جاری، کامل، صحیح، ثبت نموده و از آن برای ارتقای ایمنی بیماران و تداوم درمان و مراقبت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استفاده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می شود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جمع آوری سوابق خطاهای پزشکی تایید شده در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کمیته های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مختلف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بیمارستانی-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جمع آوری گزارشهای عمومی و خود اظهاری خطاهای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پزشکی-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تدوین فرم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الکترونیکی- به اشتراک گذاری آموخته ها</a:t>
            </a:r>
            <a:endParaRPr lang="en-US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3: گزارش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خطاهای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پزشکی رخ داده به ویژه در موارد ذیل و سایر خطاهای پزشکی با تشخیص مسئول ایمنی و توسط کارشناس هماهنگ کننده ایمنی بیمار در کمیته مرتبط ارائه شده و پس از بررسی و تحلیل ریشه ای خطا اقدام اصلاحی/ پیشگیرانه/ برنامه بهبود کیفیت تدوین شده و پس از تایید مدیریت اجرایی ابلاغ شده و مسئول ایمنی بیمار بر اجرای آن نظارت می نماید. </a:t>
            </a: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1800" b="1" dirty="0">
                <a:solidFill>
                  <a:srgbClr val="FF3300"/>
                </a:solidFill>
                <a:cs typeface="B Nazanin"/>
              </a:rPr>
              <a:t>برگزاری جلسه کمیته مرگ و میر حداکثر 24 ساعت بعد از وقوع مرگ های غیر </a:t>
            </a:r>
            <a:r>
              <a:rPr lang="fa-IR" sz="1800" b="1" dirty="0" smtClean="0">
                <a:solidFill>
                  <a:srgbClr val="FF3300"/>
                </a:solidFill>
                <a:cs typeface="B Nazanin"/>
              </a:rPr>
              <a:t>منتظره-</a:t>
            </a:r>
            <a:r>
              <a:rPr lang="fa-IR" sz="1800" b="1" dirty="0">
                <a:solidFill>
                  <a:srgbClr val="FF3300"/>
                </a:solidFill>
                <a:cs typeface="B Nazanin"/>
              </a:rPr>
              <a:t>برگزاری جلسه فوق العاده کمیته طب انتقال </a:t>
            </a:r>
            <a:r>
              <a:rPr lang="fa-IR" sz="1800" b="1" dirty="0" smtClean="0">
                <a:solidFill>
                  <a:srgbClr val="FF3300"/>
                </a:solidFill>
                <a:cs typeface="B Nazanin"/>
              </a:rPr>
              <a:t>خون- جلسه </a:t>
            </a:r>
            <a:r>
              <a:rPr lang="fa-IR" sz="1800" b="1" dirty="0">
                <a:solidFill>
                  <a:srgbClr val="FF3300"/>
                </a:solidFill>
                <a:cs typeface="B Nazanin"/>
              </a:rPr>
              <a:t>فوق العاده کمیته دارو </a:t>
            </a:r>
            <a:r>
              <a:rPr lang="fa-IR" sz="1800" b="1" dirty="0" smtClean="0">
                <a:solidFill>
                  <a:srgbClr val="FF3300"/>
                </a:solidFill>
                <a:cs typeface="B Nazanin"/>
              </a:rPr>
              <a:t>ودرمان- </a:t>
            </a:r>
            <a:r>
              <a:rPr lang="fa-IR" sz="1800" b="1" dirty="0">
                <a:solidFill>
                  <a:srgbClr val="FF3300"/>
                </a:solidFill>
                <a:cs typeface="B Nazanin"/>
              </a:rPr>
              <a:t>جلسه کمیته آسیب شناسی و نسوج در صورت اخذ </a:t>
            </a:r>
            <a:r>
              <a:rPr lang="fa-IR" sz="1800" b="1" dirty="0" smtClean="0">
                <a:solidFill>
                  <a:srgbClr val="FF3300"/>
                </a:solidFill>
                <a:cs typeface="B Nazanin"/>
              </a:rPr>
              <a:t>گزارش </a:t>
            </a:r>
            <a:r>
              <a:rPr lang="fa-IR" sz="1800" b="1" dirty="0">
                <a:solidFill>
                  <a:srgbClr val="FF3300"/>
                </a:solidFill>
                <a:cs typeface="B Nazanin"/>
              </a:rPr>
              <a:t>تفاوت های مهم بین تشخیص قبل </a:t>
            </a:r>
            <a:r>
              <a:rPr lang="fa-IR" sz="1800" b="1" dirty="0" smtClean="0">
                <a:solidFill>
                  <a:srgbClr val="FF3300"/>
                </a:solidFill>
                <a:cs typeface="B Nazanin"/>
              </a:rPr>
              <a:t>و بعد </a:t>
            </a:r>
            <a:r>
              <a:rPr lang="fa-IR" sz="1800" b="1" dirty="0">
                <a:solidFill>
                  <a:srgbClr val="FF3300"/>
                </a:solidFill>
                <a:cs typeface="B Nazanin"/>
              </a:rPr>
              <a:t>از عمل براساس یافته های پاتولوژی و </a:t>
            </a:r>
            <a:r>
              <a:rPr lang="fa-IR" sz="1800" b="1" dirty="0" smtClean="0">
                <a:solidFill>
                  <a:srgbClr val="FF3300"/>
                </a:solidFill>
                <a:cs typeface="B Nazanin"/>
              </a:rPr>
              <a:t>جراحی- </a:t>
            </a:r>
            <a:r>
              <a:rPr lang="fa-IR" sz="1800" b="1" dirty="0">
                <a:solidFill>
                  <a:srgbClr val="FF3300"/>
                </a:solidFill>
                <a:cs typeface="B Nazanin"/>
              </a:rPr>
              <a:t>تحلیل ریشه ای خطاهای </a:t>
            </a:r>
            <a:r>
              <a:rPr lang="fa-IR" sz="1800" b="1" dirty="0" smtClean="0">
                <a:solidFill>
                  <a:srgbClr val="FF3300"/>
                </a:solidFill>
                <a:cs typeface="B Nazanin"/>
              </a:rPr>
              <a:t>پزشکی-</a:t>
            </a:r>
            <a:r>
              <a:rPr lang="fa-IR" sz="1800" b="1" dirty="0">
                <a:solidFill>
                  <a:srgbClr val="FF3300"/>
                </a:solidFill>
                <a:cs typeface="B Nazanin"/>
              </a:rPr>
              <a:t>اخذ تصمیمات اصلاحی / پیشگیرانه در کمیته مرتبط و اجرای آنها بر اساس تصمیم </a:t>
            </a:r>
            <a:r>
              <a:rPr lang="fa-IR" sz="1800" b="1" dirty="0" smtClean="0">
                <a:solidFill>
                  <a:srgbClr val="FF3300"/>
                </a:solidFill>
                <a:cs typeface="B Nazanin"/>
              </a:rPr>
              <a:t>کمیته- </a:t>
            </a:r>
            <a:r>
              <a:rPr lang="fa-IR" sz="1800" b="1" dirty="0">
                <a:solidFill>
                  <a:srgbClr val="FF3300"/>
                </a:solidFill>
                <a:cs typeface="B Nazanin"/>
              </a:rPr>
              <a:t>تدوین برنامه بهبود کیفیت بر اساس نتایج تحلیل </a:t>
            </a:r>
            <a:r>
              <a:rPr lang="fa-IR" sz="1800" b="1" dirty="0" smtClean="0">
                <a:solidFill>
                  <a:srgbClr val="FF3300"/>
                </a:solidFill>
                <a:cs typeface="B Nazanin"/>
              </a:rPr>
              <a:t>ریشه ای </a:t>
            </a:r>
            <a:r>
              <a:rPr lang="fa-IR" sz="1800" b="1" dirty="0">
                <a:solidFill>
                  <a:srgbClr val="FF3300"/>
                </a:solidFill>
                <a:cs typeface="B Nazanin"/>
              </a:rPr>
              <a:t>خطاهای </a:t>
            </a:r>
            <a:r>
              <a:rPr lang="fa-IR" sz="1800" b="1" dirty="0" smtClean="0">
                <a:solidFill>
                  <a:srgbClr val="FF3300"/>
                </a:solidFill>
                <a:cs typeface="B Nazanin"/>
              </a:rPr>
              <a:t>پزشکی- </a:t>
            </a:r>
            <a:r>
              <a:rPr lang="fa-IR" sz="1800" b="1" dirty="0">
                <a:solidFill>
                  <a:srgbClr val="FF3300"/>
                </a:solidFill>
                <a:cs typeface="B Nazanin"/>
              </a:rPr>
              <a:t>تصویب و ابلاغ برنامه بهبود کیفیت، توسط تیم مدیریت اجرایی</a:t>
            </a:r>
            <a:endParaRPr lang="en-US" sz="18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4: علل خطاهای پزشکی جهت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Titr" pitchFamily="2" charset="-78"/>
              </a:rPr>
              <a:t>پیشگیری از وقوع مجدد/ کاهش خطاهای آتی به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صورت"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Titr" pitchFamily="2" charset="-78"/>
              </a:rPr>
              <a:t>به اشتراک گذاری آموخته ها"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با محوریت دفتر بهبود کیفیت به سایر کارکنان مرتبط اطلاع رسانی می شود. </a:t>
            </a: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برنامه ریزی برای به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اشتراک گذاری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علل خطاهای پزشکی رخ داده از طریق اطلاع رسانی موثر به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کارکنان- سمینارهای مرتبط و در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جلسات درون بخشی و درون گروهی</a:t>
            </a:r>
            <a:endParaRPr lang="en-US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 rtlCol="0">
            <a:normAutofit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fa-IR" sz="2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استانداردهای اعتباربخشی نسل نوین </a:t>
            </a:r>
            <a:endParaRPr lang="fa-IR" sz="28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  <a:p>
            <a:pPr lvl="1"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fa-IR" sz="2400" b="1" dirty="0" smtClean="0">
                <a:solidFill>
                  <a:srgbClr val="FF0000"/>
                </a:solidFill>
                <a:latin typeface="BNazanin"/>
                <a:cs typeface="B Nazanin" pitchFamily="2" charset="-78"/>
              </a:rPr>
              <a:t> 8 محور، 248 استاندارد و 903 سنجه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fa-IR" sz="2800" b="1" dirty="0" smtClean="0">
                <a:solidFill>
                  <a:srgbClr val="FF0000"/>
                </a:solidFill>
                <a:latin typeface="BNazanin"/>
                <a:cs typeface="B Nazanin" pitchFamily="2" charset="-78"/>
              </a:rPr>
              <a:t>مدیریت ایمنی بیمار:</a:t>
            </a:r>
          </a:p>
          <a:p>
            <a:pPr lvl="1"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a-IR" sz="2400" b="1" dirty="0" smtClean="0">
                <a:solidFill>
                  <a:schemeClr val="accent3">
                    <a:lumMod val="50000"/>
                  </a:schemeClr>
                </a:solidFill>
                <a:latin typeface="BNazanin"/>
                <a:cs typeface="B Titr" panose="00000700000000000000" pitchFamily="2" charset="-78"/>
              </a:rPr>
              <a:t>33 استاندارد</a:t>
            </a:r>
          </a:p>
          <a:p>
            <a:pPr lvl="1"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a-IR" sz="2400" b="1" dirty="0" smtClean="0">
                <a:solidFill>
                  <a:schemeClr val="accent3">
                    <a:lumMod val="50000"/>
                  </a:schemeClr>
                </a:solidFill>
                <a:latin typeface="BNazanin"/>
                <a:cs typeface="B Titr" panose="00000700000000000000" pitchFamily="2" charset="-78"/>
              </a:rPr>
              <a:t>73 سنجه</a:t>
            </a:r>
          </a:p>
          <a:p>
            <a:pPr lvl="1"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a-IR" sz="2400" b="1" dirty="0" smtClean="0">
                <a:solidFill>
                  <a:schemeClr val="accent3">
                    <a:lumMod val="50000"/>
                  </a:schemeClr>
                </a:solidFill>
                <a:latin typeface="BNazanin"/>
                <a:cs typeface="B Titr" panose="00000700000000000000" pitchFamily="2" charset="-78"/>
              </a:rPr>
              <a:t>12 الزامی و 61 اساسی 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 smtClean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1: شاخص های ایمنی بیمار با محوریت مسئول ایمنی و مشارکت پزشکان/ پرستاران و سایر کارکنان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بالینی تعیین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و پایش شده و تیم مدیریت اجرایی پس از دریافت گزارش ارزیابی ها، اقدامات اصلاحی/ پیشگیرانه/ برنامه بهبود کیفیت تدوین و ابلاغ شده و کارشناس هماهنگ کننده ایمنی بیمار بر اجرای آن نظارت می نماید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تعیین شاخص های ایمنی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بیمار-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پایش و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اندازه گیری شاخص های ایمنی-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تحلیل نتایج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گزارش تحلیل نتایج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در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تیم مدیریت اجرایی در بازه زمانی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معین-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اخذ تصمیمات اصلاحی/ پیشگیرانه/ تدوین و ابلاغ برنامه بهبود کیفیت توسط تیم مدیریت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اجرایی-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نظارت کارشناس هماهنگ کننده ایمنی بیمار بر اجرای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آن.</a:t>
            </a:r>
            <a:endParaRPr lang="fa-IR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en-US" sz="28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752600"/>
            <a:ext cx="7848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الف-4-3 : ارزیابی عملکرد بیمارستان در </a:t>
            </a:r>
            <a:r>
              <a:rPr lang="fa-IR" sz="1600" u="sng" dirty="0">
                <a:solidFill>
                  <a:srgbClr val="FF0000"/>
                </a:solidFill>
                <a:cs typeface="B Titr" pitchFamily="2" charset="-78"/>
              </a:rPr>
              <a:t>اجرای برنامه های مدیریت خطاهای پزشکی و ایمنی </a:t>
            </a:r>
            <a:r>
              <a:rPr lang="fa-IR" sz="1600" dirty="0">
                <a:cs typeface="B Titr" pitchFamily="2" charset="-78"/>
              </a:rPr>
              <a:t>بیمار انجام و بازنگری می شود. 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/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2: رئیس/ مدیر عامل بیمارستان از بین اعضای کمیته های بیمارستانی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افرادی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را برای عضویت در تیم ایمنی بیمار انتخاب می نماید و در فواصل زمانی معین نسبت به </a:t>
            </a:r>
            <a:r>
              <a:rPr lang="fa-IR" sz="2000" b="1" dirty="0">
                <a:solidFill>
                  <a:srgbClr val="FF0000"/>
                </a:solidFill>
                <a:latin typeface="BNazanin"/>
                <a:cs typeface="B Nazanin" pitchFamily="2" charset="-78"/>
              </a:rPr>
              <a:t>انجام ارزیابی ایمنی بیمار در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سطح بیمارستان اقدام نموده و مسئول ایمنی نتایج را به تیم مدیریت اجرایی و کمیته های مرتبط گزارش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می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نماید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400" b="1" dirty="0">
                <a:solidFill>
                  <a:srgbClr val="FF0000"/>
                </a:solidFill>
                <a:cs typeface="B Nazanin"/>
              </a:rPr>
              <a:t>تشکیل تیم ایمنی بیمار(تیم ایمنی حداقل شامل: مسئول فنی/ ایمنی، کارشناس هماهنگ کننده ایمنی بیمار، مدیر پرستاری،مسئول کنترل عفونت، مسئول </a:t>
            </a:r>
            <a:r>
              <a:rPr lang="fa-IR" sz="2400" b="1" dirty="0" smtClean="0">
                <a:solidFill>
                  <a:srgbClr val="FF0000"/>
                </a:solidFill>
                <a:cs typeface="B Nazanin"/>
              </a:rPr>
              <a:t>بهبودکیفیت </a:t>
            </a:r>
            <a:r>
              <a:rPr lang="fa-IR" sz="2400" b="1" dirty="0">
                <a:solidFill>
                  <a:srgbClr val="FF0000"/>
                </a:solidFill>
                <a:cs typeface="B Nazanin"/>
              </a:rPr>
              <a:t>و سایر اعضا به </a:t>
            </a:r>
            <a:r>
              <a:rPr lang="fa-IR" sz="2400" b="1" dirty="0" smtClean="0">
                <a:solidFill>
                  <a:srgbClr val="FF0000"/>
                </a:solidFill>
                <a:cs typeface="B Nazanin"/>
              </a:rPr>
              <a:t>تشخیص رئیس/ مدیرعامل بیمارستان )- </a:t>
            </a:r>
            <a:r>
              <a:rPr lang="fa-IR" sz="2400" b="1" dirty="0">
                <a:solidFill>
                  <a:srgbClr val="FF0000"/>
                </a:solidFill>
                <a:cs typeface="B Nazanin"/>
              </a:rPr>
              <a:t>انجام </a:t>
            </a:r>
            <a:r>
              <a:rPr lang="fa-IR" sz="2400" b="1" u="sng" dirty="0">
                <a:solidFill>
                  <a:srgbClr val="FF0000"/>
                </a:solidFill>
                <a:cs typeface="B Nazanin"/>
              </a:rPr>
              <a:t>ارزیابی میدانی </a:t>
            </a:r>
            <a:r>
              <a:rPr lang="fa-IR" sz="2400" b="1" dirty="0">
                <a:solidFill>
                  <a:srgbClr val="FF0000"/>
                </a:solidFill>
                <a:cs typeface="B Nazanin"/>
              </a:rPr>
              <a:t>با موضوع ایمنی بیماران در فواصل </a:t>
            </a:r>
            <a:r>
              <a:rPr lang="fa-IR" sz="2400" b="1" dirty="0" smtClean="0">
                <a:solidFill>
                  <a:srgbClr val="FF0000"/>
                </a:solidFill>
                <a:cs typeface="B Nazanin"/>
              </a:rPr>
              <a:t>زمانی حداقل </a:t>
            </a:r>
            <a:r>
              <a:rPr lang="fa-IR" sz="2400" b="1" u="sng" dirty="0">
                <a:solidFill>
                  <a:srgbClr val="FF0000"/>
                </a:solidFill>
                <a:cs typeface="B Nazanin"/>
              </a:rPr>
              <a:t>هر ماه یک بار- </a:t>
            </a:r>
            <a:r>
              <a:rPr lang="fa-IR" sz="2400" b="1" dirty="0">
                <a:solidFill>
                  <a:srgbClr val="FF0000"/>
                </a:solidFill>
                <a:cs typeface="B Nazanin"/>
              </a:rPr>
              <a:t>گزارش نتایج ارزیابی به تیم مدیریت اجرایی و سایر کمیته های مربوطه</a:t>
            </a:r>
            <a:endParaRPr lang="en-US" sz="24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3: نتایج ارزیابی ایمنی بیمار توسط تیم مدیریت اجرایی بررسی و اقدام اصلاحی/ پیشگیرانه/ برنامه بهبود کیفیت تدوین و ابلاغ می نماید و کارشناس هماهنگ کننده ایمنی بیمار بر اجرای آن نظارت می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کند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ارائه نتایج ارزیابی تیم ایمنی به تیم مدیریت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اجرایی-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تدوین و ابلاغ برنامه اصلاحی/پیشگیرانه/ بهبود کیفیت برای موارد تهدید کننده ایمنی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بیمار-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نظارت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بر اجرای آن</a:t>
            </a:r>
            <a:endParaRPr lang="en-US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42913" y="1600200"/>
            <a:ext cx="8229600" cy="4876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85000" lnSpcReduction="20000"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 smtClean="0">
              <a:latin typeface="B Titr,Bold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>
              <a:latin typeface="B Titr,Bold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latin typeface="B Titr,Bold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latin typeface="B Titr,Bold"/>
                <a:cs typeface="B Nazanin" pitchFamily="2" charset="-78"/>
              </a:rPr>
              <a:t>سنجه </a:t>
            </a:r>
            <a:r>
              <a:rPr lang="fa-IR" sz="2000" b="1" dirty="0">
                <a:latin typeface="B Titr,Bold"/>
                <a:cs typeface="B Nazanin" pitchFamily="2" charset="-78"/>
              </a:rPr>
              <a:t>6: کنترل و مصرف گازهای طبی براساس دستورالعمل ابلاغی وزارت بهداشت صورت می پذیرد. </a:t>
            </a:r>
            <a:r>
              <a:rPr lang="fa-IR" sz="2400" b="1" dirty="0" smtClean="0">
                <a:solidFill>
                  <a:srgbClr val="FF0000"/>
                </a:solidFill>
                <a:latin typeface="B Titr,Bold"/>
                <a:cs typeface="B Titr" pitchFamily="2" charset="-78"/>
              </a:rPr>
              <a:t>(الزامی)                                               </a:t>
            </a:r>
            <a:r>
              <a:rPr lang="fa-IR" sz="2000" b="1" u="sng" dirty="0">
                <a:latin typeface="B Titr,Bold"/>
                <a:cs typeface="B Nazanin" pitchFamily="2" charset="-78"/>
                <a:hlinkClick r:id="rId2" action="ppaction://hlinkfile"/>
              </a:rPr>
              <a:t>دستورالعمل گازهای طبی</a:t>
            </a:r>
            <a:endParaRPr lang="fa-IR" sz="2000" b="1" u="sng" dirty="0">
              <a:latin typeface="B Titr,Bold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1900" b="1" dirty="0" smtClean="0">
                <a:solidFill>
                  <a:srgbClr val="FF3300"/>
                </a:solidFill>
                <a:cs typeface="B Nazanin"/>
              </a:rPr>
              <a:t>وجود دستورالعمل </a:t>
            </a:r>
            <a:r>
              <a:rPr lang="fa-IR" sz="1900" b="1" dirty="0">
                <a:solidFill>
                  <a:srgbClr val="FF3300"/>
                </a:solidFill>
                <a:cs typeface="B Nazanin"/>
              </a:rPr>
              <a:t>استفاده از کپسولهای گازهای طبی ابلاغی وزارت </a:t>
            </a:r>
            <a:r>
              <a:rPr lang="fa-IR" sz="1900" b="1" dirty="0" smtClean="0">
                <a:solidFill>
                  <a:srgbClr val="FF3300"/>
                </a:solidFill>
                <a:cs typeface="B Nazanin"/>
              </a:rPr>
              <a:t>بهداشت- </a:t>
            </a:r>
            <a:r>
              <a:rPr lang="fa-IR" sz="1900" b="1" dirty="0">
                <a:solidFill>
                  <a:srgbClr val="FF3300"/>
                </a:solidFill>
                <a:cs typeface="B Nazanin"/>
              </a:rPr>
              <a:t>رنگ بندی کپسولها به تفکیک گاز </a:t>
            </a:r>
            <a:r>
              <a:rPr lang="fa-IR" sz="1900" b="1" dirty="0" smtClean="0">
                <a:solidFill>
                  <a:srgbClr val="FF3300"/>
                </a:solidFill>
                <a:cs typeface="B Nazanin"/>
              </a:rPr>
              <a:t>داخلی- </a:t>
            </a:r>
            <a:r>
              <a:rPr lang="fa-IR" sz="1900" b="1" dirty="0">
                <a:solidFill>
                  <a:srgbClr val="FF3300"/>
                </a:solidFill>
                <a:cs typeface="B Nazanin"/>
              </a:rPr>
              <a:t>کنترل سالیانه کپسولها توسط اداره </a:t>
            </a:r>
            <a:r>
              <a:rPr lang="fa-IR" sz="1900" b="1" dirty="0" smtClean="0">
                <a:solidFill>
                  <a:srgbClr val="FF3300"/>
                </a:solidFill>
                <a:cs typeface="B Nazanin"/>
              </a:rPr>
              <a:t>استاندارد- </a:t>
            </a:r>
            <a:r>
              <a:rPr lang="fa-IR" sz="1900" b="1" dirty="0">
                <a:solidFill>
                  <a:srgbClr val="FF3300"/>
                </a:solidFill>
                <a:cs typeface="B Nazanin"/>
              </a:rPr>
              <a:t>آگاهی </a:t>
            </a:r>
            <a:r>
              <a:rPr lang="fa-IR" sz="1900" b="1" dirty="0" smtClean="0">
                <a:solidFill>
                  <a:srgbClr val="FF3300"/>
                </a:solidFill>
                <a:cs typeface="B Nazanin"/>
              </a:rPr>
              <a:t>کارکنان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 smtClean="0">
              <a:cs typeface="B Nazanin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dirty="0" smtClean="0">
                <a:solidFill>
                  <a:srgbClr val="00B0F0"/>
                </a:solidFill>
                <a:cs typeface="B Koodak" pitchFamily="2" charset="-78"/>
              </a:rPr>
              <a:t>نکات </a:t>
            </a:r>
            <a:r>
              <a:rPr lang="fa-IR" sz="2000" dirty="0">
                <a:solidFill>
                  <a:srgbClr val="00B0F0"/>
                </a:solidFill>
                <a:cs typeface="B Koodak" pitchFamily="2" charset="-78"/>
              </a:rPr>
              <a:t>ایمنی کپسولهای گازهای طبی شامل موارد ذیل میباشد: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2000" dirty="0" smtClean="0">
                <a:solidFill>
                  <a:srgbClr val="00B0F0"/>
                </a:solidFill>
                <a:latin typeface="Courier New"/>
                <a:cs typeface="B Koodak" pitchFamily="2" charset="-78"/>
              </a:rPr>
              <a:t>کپسولهای </a:t>
            </a:r>
            <a:r>
              <a:rPr lang="fa-IR" sz="2000" dirty="0">
                <a:solidFill>
                  <a:srgbClr val="00B0F0"/>
                </a:solidFill>
                <a:latin typeface="Courier New"/>
                <a:cs typeface="B Koodak" pitchFamily="2" charset="-78"/>
              </a:rPr>
              <a:t>گازهای طبی در مکانهای خود محکم شده اند.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2000" dirty="0" smtClean="0">
                <a:solidFill>
                  <a:srgbClr val="00B0F0"/>
                </a:solidFill>
                <a:latin typeface="Courier New"/>
                <a:cs typeface="B Koodak" pitchFamily="2" charset="-78"/>
              </a:rPr>
              <a:t>حمل </a:t>
            </a:r>
            <a:r>
              <a:rPr lang="fa-IR" sz="2000" dirty="0">
                <a:solidFill>
                  <a:srgbClr val="00B0F0"/>
                </a:solidFill>
                <a:latin typeface="Courier New"/>
                <a:cs typeface="B Koodak" pitchFamily="2" charset="-78"/>
              </a:rPr>
              <a:t>کپسولهای گازهای طبی پر با کلاهک انجام </a:t>
            </a:r>
            <a:r>
              <a:rPr lang="fa-IR" sz="2000" dirty="0" smtClean="0">
                <a:solidFill>
                  <a:srgbClr val="00B0F0"/>
                </a:solidFill>
                <a:latin typeface="Courier New"/>
                <a:cs typeface="B Koodak" pitchFamily="2" charset="-78"/>
              </a:rPr>
              <a:t>میشود.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2000" dirty="0" smtClean="0">
                <a:solidFill>
                  <a:srgbClr val="00B0F0"/>
                </a:solidFill>
                <a:latin typeface="Courier New"/>
                <a:cs typeface="B Koodak" pitchFamily="2" charset="-78"/>
              </a:rPr>
              <a:t>بدنه </a:t>
            </a:r>
            <a:r>
              <a:rPr lang="fa-IR" sz="2000" dirty="0">
                <a:solidFill>
                  <a:srgbClr val="00B0F0"/>
                </a:solidFill>
                <a:latin typeface="Courier New"/>
                <a:cs typeface="B Koodak" pitchFamily="2" charset="-78"/>
              </a:rPr>
              <a:t>کپسول با پارچه یا سایر تزئینات پوشیده نشده است.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2000" dirty="0" smtClean="0">
                <a:solidFill>
                  <a:srgbClr val="00B0F0"/>
                </a:solidFill>
                <a:latin typeface="Courier New"/>
                <a:cs typeface="B Koodak" pitchFamily="2" charset="-78"/>
              </a:rPr>
              <a:t>دستورالعمل </a:t>
            </a:r>
            <a:r>
              <a:rPr lang="fa-IR" sz="2000" dirty="0">
                <a:solidFill>
                  <a:srgbClr val="00B0F0"/>
                </a:solidFill>
                <a:latin typeface="Courier New"/>
                <a:cs typeface="B Koodak" pitchFamily="2" charset="-78"/>
              </a:rPr>
              <a:t>استفاده از کپسولهای گازهای طبی بر روی بدنه آنها نصب شده است.</a:t>
            </a:r>
            <a:endParaRPr lang="fa-IR" sz="2000" b="1" dirty="0">
              <a:solidFill>
                <a:srgbClr val="00B0F0"/>
              </a:solidFill>
              <a:latin typeface="BNazanin"/>
              <a:cs typeface="B Koodak" pitchFamily="2" charset="-78"/>
            </a:endParaRP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257800" y="1676400"/>
            <a:ext cx="3200400" cy="533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r" rtl="1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fa-IR" sz="1400" b="1" dirty="0">
                <a:solidFill>
                  <a:prstClr val="black"/>
                </a:solidFill>
                <a:latin typeface="B Titr,Bold"/>
                <a:cs typeface="B Titr" pitchFamily="2" charset="-78"/>
              </a:rPr>
              <a:t>الف - 1 مدیریت </a:t>
            </a:r>
            <a:r>
              <a:rPr lang="fa-IR" sz="1400" dirty="0">
                <a:solidFill>
                  <a:prstClr val="black"/>
                </a:solidFill>
                <a:latin typeface="Times New Roman"/>
                <a:cs typeface="B Titr" pitchFamily="2" charset="-78"/>
              </a:rPr>
              <a:t>"</a:t>
            </a:r>
            <a:r>
              <a:rPr lang="fa-IR" sz="1400" b="1" dirty="0">
                <a:solidFill>
                  <a:prstClr val="black"/>
                </a:solidFill>
                <a:latin typeface="B Titr,Bold"/>
                <a:cs typeface="B Titr" pitchFamily="2" charset="-78"/>
              </a:rPr>
              <a:t>خطرِ حوادث و بلایا</a:t>
            </a:r>
            <a:r>
              <a:rPr lang="fa-IR" sz="1400" dirty="0">
                <a:solidFill>
                  <a:prstClr val="black"/>
                </a:solidFill>
                <a:latin typeface="Times New Roman"/>
                <a:cs typeface="B Titr" pitchFamily="2" charset="-78"/>
              </a:rPr>
              <a:t>"</a:t>
            </a:r>
            <a:endParaRPr lang="fa-IR" sz="1400" b="1" dirty="0">
              <a:solidFill>
                <a:srgbClr val="002060"/>
              </a:solidFill>
              <a:latin typeface="BNazanin"/>
              <a:cs typeface="B Titr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85800" y="2362200"/>
            <a:ext cx="7897813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fa-IR" sz="1600" b="1" dirty="0">
                <a:solidFill>
                  <a:prstClr val="white"/>
                </a:solidFill>
                <a:latin typeface="BNazanin"/>
                <a:cs typeface="B Titr" pitchFamily="2" charset="-78"/>
              </a:rPr>
              <a:t>الف-5-3: برنامه ارزیابی، نگهداری و امنیت تاسیسات و ساختمان بیمارستان تدوین شده و اجرا می شود. </a:t>
            </a:r>
            <a:endParaRPr lang="en-US" sz="1600" b="1" dirty="0">
              <a:solidFill>
                <a:prstClr val="white"/>
              </a:solidFill>
              <a:latin typeface="BNazanin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5300" y="1600200"/>
            <a:ext cx="8229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4. مکانهای استفاده از منبع تغذیه بدون وقفه جریان برق براساس اولویتهای ایمنی بیماران مشخص شده و پریزهای آن در سطح بیمارستان شناسایی شده و کارکنان مرتبط از آن آگاهی دارند و در صورت قطع موقت برق، فعال میشوند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مشخص نمودن مکانهای استفاده از منبع تغذیه بدون وقفه جریان برق براساس اولویتهای ایمنی بیماران-وجود پریزهای برق </a:t>
            </a:r>
            <a:r>
              <a:rPr lang="en-US" sz="2000" b="1" dirty="0">
                <a:solidFill>
                  <a:srgbClr val="FF3300"/>
                </a:solidFill>
                <a:latin typeface="Times New Roman"/>
                <a:cs typeface="B Nazanin"/>
              </a:rPr>
              <a:t>UPS </a:t>
            </a:r>
            <a:r>
              <a:rPr lang="fa-IR" sz="2000" b="1" dirty="0">
                <a:solidFill>
                  <a:srgbClr val="FF3300"/>
                </a:solidFill>
                <a:latin typeface="Times New Roman"/>
                <a:cs typeface="B Nazanin"/>
              </a:rPr>
              <a:t>براساس دستورالعمل-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مطلع بودن کارکنان بیمارستان از نحوه عملکرد آن- بررسی منظم و دوره ای-فعال شدن دستگاه پس از قطع موقت برق</a:t>
            </a:r>
            <a:endParaRPr lang="en-US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14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23888" y="1676400"/>
            <a:ext cx="8001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الف-5-4: برنامه ارزیابی، نگهداری و امنیت سیستم های الکتریکی، تدوین شده و اجرا می شود. 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6: سیستم توزیع انرژی الکتریکی در بخش های مراقبت ویژه و اتاق عمل از نوع تابلو ایزوله می باشد و سیستم نول و ارت آن از هم جدا هستند. 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تأییدیه نقشه الکتریکی ساختمان توسط مراجع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ذیصلاح-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ایزوله و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ترانس بودن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سیستم توزیع انرژی الکتریکی در بخشهای مراقبت ویژه و اتاق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عمل-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تدوین و اجرای برنامه نگهداری و ارزیابی دورهای از تابلوهای ایزوله بیمارستان</a:t>
            </a:r>
            <a:endParaRPr lang="fa-IR" sz="18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سنجه1.روش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اجرایی" گزارش حوادث و موقعیتهای خطرآفرین" با محوریت مسئول ایمنی و مشارکت کمیته خطرِحوادث و بلایا تدوین شده و کارکنان از آن آگاهی دارند و براساس آن عمل مینمایند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تعیین شیوه گزارش دهی کارکنان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(کتبی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، شفاهی، الکترونیکی و...)- تعیین شیوه آموزش به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کارکنان-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نحوه و فرایند رسیدگی به حوادث گزارش شده و موقعیتهای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خطرآفرین-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نحوه بررسی آن در کمیته، تدوین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برنامه های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اصلاحی و اطلاع رسانی نتایج به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کارکنان-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اطلاع رسانی روش اجرایی به کارکنان مرتبط با استفاده از فایل الکترونیکی</a:t>
            </a:r>
            <a:endParaRPr lang="en-US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838200" y="1828800"/>
            <a:ext cx="7620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الف-5-5: فرایندی جهت گزارش حوادث و یا </a:t>
            </a:r>
            <a:r>
              <a:rPr lang="fa-IR" sz="1600" dirty="0">
                <a:cs typeface="B Titr" pitchFamily="2" charset="-78"/>
              </a:rPr>
              <a:t>موقعیت های </a:t>
            </a:r>
            <a:r>
              <a:rPr lang="fa-IR" sz="1600" dirty="0">
                <a:cs typeface="B Titr" pitchFamily="2" charset="-78"/>
              </a:rPr>
              <a:t>خطرآفرین برای کارکنان وجود دارد.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1. برای کارکنان (پزشک/پرستار و سایر کارکنان مرتبط با بالین بیمار) دوره های آموزشی شناسایی عوامل تهدید کننده ایمنی بیمار و نحوه پیشگیری و کنترل آنها حداقل </a:t>
            </a:r>
            <a:r>
              <a:rPr lang="fa-IR" sz="2000" b="1" dirty="0">
                <a:solidFill>
                  <a:srgbClr val="FF0000"/>
                </a:solidFill>
                <a:latin typeface="BNazanin"/>
                <a:cs typeface="B Nazanin" pitchFamily="2" charset="-78"/>
              </a:rPr>
              <a:t>دو سال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یکبار برگزار میشود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برگزاری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دوره های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آموزشی شناسایی، پیشگیری و کنترل عوامل تهدید کننده ایمنی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بیمار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برای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پزشکان، پرستاران،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 سایر کارکنان</a:t>
            </a:r>
            <a:endParaRPr lang="en-US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257800" y="1676400"/>
            <a:ext cx="3200400" cy="533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الف-7) مدیریت منابع انسانی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62000" y="2324100"/>
            <a:ext cx="76962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الف-7-11: آموزش </a:t>
            </a:r>
            <a:r>
              <a:rPr lang="fa-IR" sz="1600" dirty="0">
                <a:cs typeface="B Titr" pitchFamily="2" charset="-78"/>
              </a:rPr>
              <a:t>مهارت های </a:t>
            </a:r>
            <a:r>
              <a:rPr lang="fa-IR" sz="1600" dirty="0">
                <a:cs typeface="B Titr" pitchFamily="2" charset="-78"/>
              </a:rPr>
              <a:t>نجات دهنده و حفظ ایمنی بیماران برنامه ریزی و اجرا میشود.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2. برای پزشکان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دوره های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آموزش مهارتهای تخصصی ضمن خدمت پیش بینی شده، که حداقل شامل احیای قلبی-ریوی پیشرفته نوزادان/کودکان و بزرگسالان میباشد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پیش بینی آموزش های ضمن خدمت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پزشکان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در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برنامه ریزی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آموزشی بیمارستان و نیازسنجی صورت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پذیرفته-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برگزاری دوره آموزشی احیای قلبی-ریوی پیشرفته نوزادان/کودکان و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بزرگسالان برای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پزشکان اورژانس و متخصصین مقیم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و پزشکان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پشتیبان زایمان های طبیعی بلوک زایمان و سزارین در اتاق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عمل ها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الزامی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است.</a:t>
            </a:r>
            <a:endParaRPr lang="en-US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3. کارکنان بالینی و افرادی که بیمارستان تعیین میکند دوره آموزش احیای قلبی-ریوی پایه را حداقل دو سال یک بار می گذرانند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برگزاری دوره آموزش احیای قلبی-ریوی پایه برای کارکنان بالینی و سایر افراد به تشخیص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بیمارستان-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تجدید دوره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آموزش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هر دوسال یکبار</a:t>
            </a:r>
            <a:endParaRPr lang="en-US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 rtlCol="0">
            <a:normAutofit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fa-IR" sz="2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روح اصلی اعتباربخشی نسل نوین، </a:t>
            </a:r>
            <a:r>
              <a:rPr lang="fa-IR" sz="2400" b="1" dirty="0">
                <a:solidFill>
                  <a:srgbClr val="00B050"/>
                </a:solidFill>
                <a:latin typeface="BNazanin"/>
                <a:cs typeface="B Titr" pitchFamily="2" charset="-78"/>
              </a:rPr>
              <a:t>ارتقای ایمنی بیمار </a:t>
            </a:r>
            <a:r>
              <a:rPr lang="fa-IR" sz="2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است</a:t>
            </a:r>
            <a:r>
              <a:rPr lang="fa-IR" sz="2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8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fa-IR" sz="2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محور </a:t>
            </a:r>
            <a:r>
              <a:rPr lang="fa-IR" sz="2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مدیریت ایمنی بیماران مجموعه ای از </a:t>
            </a:r>
            <a:r>
              <a:rPr lang="fa-IR" sz="2800" b="1" dirty="0">
                <a:solidFill>
                  <a:srgbClr val="C00000"/>
                </a:solidFill>
                <a:latin typeface="BNazanin"/>
                <a:cs typeface="B Nazanin" pitchFamily="2" charset="-78"/>
              </a:rPr>
              <a:t>استانداردهای کیفی </a:t>
            </a:r>
            <a:r>
              <a:rPr lang="fa-IR" sz="2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در</a:t>
            </a:r>
            <a:r>
              <a:rPr lang="fa-IR" sz="2800" b="1" dirty="0">
                <a:solidFill>
                  <a:srgbClr val="C00000"/>
                </a:solidFill>
                <a:latin typeface="BNazanin"/>
                <a:cs typeface="B Nazanin" pitchFamily="2" charset="-78"/>
              </a:rPr>
              <a:t> تمامی </a:t>
            </a:r>
            <a:r>
              <a:rPr lang="fa-IR" sz="2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محورهای اعتباربخشی است.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 smtClean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2. براساس نوع خدمات، فهرست تجهیزات ضروری هریک از بخشها/واحدها تدوین شده است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 </a:t>
            </a:r>
            <a:r>
              <a:rPr lang="fa-IR" sz="2400" b="1" dirty="0" smtClean="0">
                <a:solidFill>
                  <a:srgbClr val="FF3300"/>
                </a:solidFill>
                <a:latin typeface="BNazanin"/>
                <a:cs typeface="B Titr" pitchFamily="2" charset="-78"/>
              </a:rPr>
              <a:t>(الزامی)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تهیه فهرست تجهیزات پزشکی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ضروری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مورد نیاز بخشها/ واحدها براساس نوع خدمات، توسط مسئولین بخشها/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واحدها-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تایید فهرست تجهیزات پزشکی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ضروری </a:t>
            </a:r>
            <a:r>
              <a:rPr lang="fa-IR" sz="2000" b="1" dirty="0">
                <a:solidFill>
                  <a:srgbClr val="FF3300"/>
                </a:solidFill>
                <a:cs typeface="B Nazanin"/>
              </a:rPr>
              <a:t>توسط واحد مهندسی تجهیزات و ملزومات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پزشکی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600" b="1" dirty="0" smtClean="0">
                <a:solidFill>
                  <a:schemeClr val="tx1"/>
                </a:solidFill>
                <a:latin typeface="BNazanin"/>
                <a:cs typeface="B Nazanin"/>
                <a:hlinkClick r:id="rId2" action="ppaction://hlinkfile"/>
              </a:rPr>
              <a:t>دستورالعمل داروهای حیات بخش و ضروری</a:t>
            </a:r>
            <a:endParaRPr lang="en-US" sz="1600" b="1" dirty="0">
              <a:solidFill>
                <a:schemeClr val="tx1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181600" y="1752600"/>
            <a:ext cx="3276600" cy="533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الف-8) </a:t>
            </a:r>
            <a:r>
              <a:rPr lang="fa-IR" sz="1600" b="1" dirty="0">
                <a:latin typeface="B Titr,Bold"/>
                <a:cs typeface="B Titr" pitchFamily="2" charset="-78"/>
              </a:rPr>
              <a:t>مدیریت تامین و تسهیلات اقامت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09600" y="2514600"/>
            <a:ext cx="7848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الف-8-1: تدارک، انبارش و توزیع ملزومات و تجهیزات به صورت برنامه ریزی شده انجام میشود.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3. بخش / واحد پشتیبان، برای تامین موقت تجهیزات ضروری در شرایط اضطراری، به نحوی که تاخیری در فرآیند درمان بیماران رخ ندهد تعیین شده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اند</a:t>
            </a:r>
            <a:r>
              <a:rPr lang="fa-IR" sz="2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 </a:t>
            </a:r>
            <a:r>
              <a:rPr lang="fa-IR" sz="2400" b="1" dirty="0">
                <a:solidFill>
                  <a:srgbClr val="FF3300"/>
                </a:solidFill>
                <a:latin typeface="BNazanin"/>
                <a:cs typeface="B Titr" pitchFamily="2" charset="-78"/>
              </a:rPr>
              <a:t>(الزامی</a:t>
            </a:r>
            <a:r>
              <a:rPr lang="fa-IR" sz="2400" b="1" dirty="0" smtClean="0">
                <a:solidFill>
                  <a:srgbClr val="FF3300"/>
                </a:solidFill>
                <a:latin typeface="BNazanin"/>
                <a:cs typeface="B Titr" pitchFamily="2" charset="-78"/>
              </a:rPr>
              <a:t>)   </a:t>
            </a:r>
            <a:endParaRPr lang="fa-IR" sz="1100" b="1" dirty="0" smtClean="0">
              <a:solidFill>
                <a:srgbClr val="FF3300"/>
              </a:solidFill>
              <a:latin typeface="BNazanin"/>
              <a:cs typeface="B Titr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400" b="1" dirty="0">
              <a:solidFill>
                <a:srgbClr val="FF3300"/>
              </a:solidFill>
              <a:latin typeface="BNazanin"/>
              <a:cs typeface="B Titr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/>
              </a:rPr>
              <a:t>تعیین بخش پشتیبان در فهرست تجهیزات پزشکی ضروری هر </a:t>
            </a:r>
            <a:r>
              <a:rPr lang="fa-IR" sz="2000" b="1" dirty="0" smtClean="0">
                <a:solidFill>
                  <a:srgbClr val="FF3300"/>
                </a:solidFill>
                <a:cs typeface="B Nazanin"/>
              </a:rPr>
              <a:t>بخش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1800" b="1" dirty="0" smtClean="0">
              <a:cs typeface="B Nazanin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1800" b="1" dirty="0">
              <a:cs typeface="B Nazanin"/>
            </a:endParaRPr>
          </a:p>
          <a:p>
            <a:pPr marL="0" indent="0" algn="just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800" b="1" dirty="0" smtClean="0">
                <a:cs typeface="B Yagut" pitchFamily="2" charset="-78"/>
              </a:rPr>
              <a:t>بخش </a:t>
            </a:r>
            <a:r>
              <a:rPr lang="fa-IR" sz="1800" b="1" dirty="0">
                <a:cs typeface="B Yagut" pitchFamily="2" charset="-78"/>
              </a:rPr>
              <a:t>یا واحد پشتیبانی، به نحوی انتخاب شود که در اسرع وقت و بدون اتلاف زمان تجهیزات جایگزین در اختیار بخشی که تجهیزات </a:t>
            </a:r>
            <a:r>
              <a:rPr lang="fa-IR" sz="1800" b="1" dirty="0" smtClean="0">
                <a:cs typeface="B Yagut" pitchFamily="2" charset="-78"/>
              </a:rPr>
              <a:t>آن دچار </a:t>
            </a:r>
            <a:r>
              <a:rPr lang="fa-IR" sz="1800" b="1" dirty="0">
                <a:cs typeface="B Yagut" pitchFamily="2" charset="-78"/>
              </a:rPr>
              <a:t>مشکل شده است قرار گیرد. این پشتیبانی بایستی به صورت </a:t>
            </a:r>
            <a:r>
              <a:rPr lang="fa-IR" sz="1800" b="1" u="sng" dirty="0">
                <a:cs typeface="B Yagut" pitchFamily="2" charset="-78"/>
              </a:rPr>
              <a:t>شبانه روزی </a:t>
            </a:r>
            <a:r>
              <a:rPr lang="fa-IR" sz="1800" b="1" dirty="0">
                <a:cs typeface="B Yagut" pitchFamily="2" charset="-78"/>
              </a:rPr>
              <a:t>پیش بینی شود.</a:t>
            </a:r>
            <a:endParaRPr lang="en-US" sz="1800" b="1" dirty="0">
              <a:solidFill>
                <a:srgbClr val="002060"/>
              </a:solidFill>
              <a:latin typeface="BNazanin"/>
              <a:cs typeface="B Yagut" pitchFamily="2" charset="-78"/>
            </a:endParaRP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55000" lnSpcReduction="20000"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8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36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3. برای بیمارانی که امکان انتقال بیماری آنها وجود دارد ( مانند </a:t>
            </a:r>
            <a:r>
              <a:rPr lang="en-US" sz="3600" b="1" dirty="0" err="1">
                <a:solidFill>
                  <a:srgbClr val="002060"/>
                </a:solidFill>
                <a:latin typeface="BNazanin"/>
                <a:cs typeface="B Nazanin" pitchFamily="2" charset="-78"/>
              </a:rPr>
              <a:t>HBSAg</a:t>
            </a:r>
            <a:r>
              <a:rPr lang="en-US" sz="36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+ </a:t>
            </a:r>
            <a:r>
              <a:rPr lang="fa-IR" sz="36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) دستگاه </a:t>
            </a:r>
            <a:r>
              <a:rPr lang="fa-IR" sz="36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جداگانه جهت دیالیز فراهم </a:t>
            </a:r>
            <a:r>
              <a:rPr lang="fa-IR" sz="36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شده است.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3600" b="1" dirty="0">
                <a:solidFill>
                  <a:srgbClr val="FF3300"/>
                </a:solidFill>
                <a:cs typeface="B Nazanin"/>
              </a:rPr>
              <a:t>همودیالیز </a:t>
            </a:r>
            <a:r>
              <a:rPr lang="fa-IR" sz="3600" b="1" dirty="0" smtClean="0">
                <a:solidFill>
                  <a:srgbClr val="FF3300"/>
                </a:solidFill>
                <a:cs typeface="B Nazanin"/>
              </a:rPr>
              <a:t>بیماران</a:t>
            </a:r>
            <a:r>
              <a:rPr lang="en-US" sz="3600" b="1" dirty="0" err="1">
                <a:solidFill>
                  <a:srgbClr val="FF3300"/>
                </a:solidFill>
                <a:latin typeface="Times New Roman"/>
              </a:rPr>
              <a:t>HBSAg</a:t>
            </a:r>
            <a:r>
              <a:rPr lang="en-US" sz="3600" b="1" dirty="0">
                <a:solidFill>
                  <a:srgbClr val="FF3300"/>
                </a:solidFill>
                <a:latin typeface="Times New Roman"/>
              </a:rPr>
              <a:t> </a:t>
            </a:r>
            <a:r>
              <a:rPr lang="en-US" sz="3600" b="1" dirty="0" smtClean="0">
                <a:solidFill>
                  <a:srgbClr val="FF3300"/>
                </a:solidFill>
                <a:latin typeface="Times New Roman"/>
                <a:cs typeface="B Nazanin"/>
              </a:rPr>
              <a:t>+</a:t>
            </a:r>
            <a:r>
              <a:rPr lang="fa-IR" sz="3600" b="1" dirty="0" smtClean="0">
                <a:solidFill>
                  <a:srgbClr val="FF3300"/>
                </a:solidFill>
                <a:latin typeface="Times New Roman"/>
                <a:cs typeface="B Nazanin"/>
              </a:rPr>
              <a:t> </a:t>
            </a:r>
            <a:r>
              <a:rPr lang="fa-IR" sz="3600" b="1" dirty="0" smtClean="0">
                <a:solidFill>
                  <a:srgbClr val="FF3300"/>
                </a:solidFill>
                <a:cs typeface="B Nazanin"/>
              </a:rPr>
              <a:t>با </a:t>
            </a:r>
            <a:r>
              <a:rPr lang="fa-IR" sz="3600" b="1" dirty="0">
                <a:solidFill>
                  <a:srgbClr val="FF3300"/>
                </a:solidFill>
                <a:cs typeface="B Nazanin"/>
              </a:rPr>
              <a:t>دستگاه مجزا و ترجیحا در اتاق </a:t>
            </a:r>
            <a:r>
              <a:rPr lang="fa-IR" sz="3600" b="1" dirty="0" smtClean="0">
                <a:solidFill>
                  <a:srgbClr val="FF3300"/>
                </a:solidFill>
                <a:cs typeface="B Nazanin"/>
              </a:rPr>
              <a:t>مجزا- </a:t>
            </a:r>
            <a:r>
              <a:rPr lang="fa-IR" sz="3600" b="1" dirty="0">
                <a:solidFill>
                  <a:srgbClr val="FF3300"/>
                </a:solidFill>
                <a:cs typeface="B Nazanin"/>
              </a:rPr>
              <a:t>جدا سازی بیماران </a:t>
            </a:r>
            <a:r>
              <a:rPr lang="en-US" sz="3600" b="1" dirty="0" smtClean="0">
                <a:solidFill>
                  <a:srgbClr val="FF3300"/>
                </a:solidFill>
                <a:latin typeface="Times New Roman"/>
                <a:cs typeface="B Nazanin"/>
              </a:rPr>
              <a:t>HCV</a:t>
            </a:r>
            <a:r>
              <a:rPr lang="fa-IR" sz="3600" b="1" dirty="0" smtClean="0">
                <a:solidFill>
                  <a:srgbClr val="FF3300"/>
                </a:solidFill>
                <a:latin typeface="Times New Roman"/>
                <a:cs typeface="B Nazanin"/>
              </a:rPr>
              <a:t>+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8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جدا </a:t>
            </a:r>
            <a:r>
              <a:rPr lang="fa-IR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سازی بیماران </a:t>
            </a:r>
            <a:r>
              <a:rPr lang="en-US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HCV + </a:t>
            </a:r>
            <a:r>
              <a:rPr lang="fa-IR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با پرسنل مشخص در یک اتاق یا مکان مجزا و یا در یک شیفت بخصوص </a:t>
            </a:r>
            <a:r>
              <a:rPr lang="fa-IR" sz="28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(صبح</a:t>
            </a:r>
            <a:r>
              <a:rPr lang="fa-IR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، ظهر، </a:t>
            </a:r>
            <a:r>
              <a:rPr lang="fa-IR" sz="28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عصر) </a:t>
            </a:r>
            <a:r>
              <a:rPr lang="fa-IR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بدون نیاز به </a:t>
            </a:r>
            <a:r>
              <a:rPr lang="fa-IR" sz="28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دستگاه دیالیز </a:t>
            </a:r>
            <a:r>
              <a:rPr lang="fa-IR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مجزا با پرسنل مشخص و دوره دیده در صورت وجود شواهد مبتنی برانتقال بیمارستانی </a:t>
            </a:r>
            <a:r>
              <a:rPr lang="en-US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HCV </a:t>
            </a:r>
            <a:r>
              <a:rPr lang="fa-IR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به بیماران همودیالیزی انجام میشود.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توصیه 1. هرگونه جداسازی با حفظ محرمانگی اطلاعات بیماران انجام شود.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توصیه 2. انتقال بیمارستانی </a:t>
            </a:r>
            <a:r>
              <a:rPr lang="en-US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HCV </a:t>
            </a:r>
            <a:r>
              <a:rPr lang="fa-IR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به بیماران همودیالیزی با انجام هر 6 ماه یکبار آزمایشات سرولوژیک </a:t>
            </a:r>
            <a:r>
              <a:rPr lang="en-US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HCV </a:t>
            </a:r>
            <a:r>
              <a:rPr lang="fa-IR" sz="28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پایش شود.</a:t>
            </a:r>
            <a:endParaRPr lang="en-US" sz="2800" b="1" dirty="0">
              <a:solidFill>
                <a:schemeClr val="tx1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62000" y="1676400"/>
            <a:ext cx="7848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الف-8-9: تسهیلات جداسازی ( ایزولاسیون) و تفکیک فضاها انجام شده و تجهیزات آنها تامین میشود.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84188" y="1524000"/>
            <a:ext cx="8229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77500" lnSpcReduction="20000"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400" b="1" dirty="0" smtClean="0">
              <a:solidFill>
                <a:srgbClr val="FF3300"/>
              </a:solidFill>
              <a:latin typeface="BNazanin"/>
              <a:cs typeface="B Titr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400" b="1" dirty="0">
              <a:solidFill>
                <a:srgbClr val="FF3300"/>
              </a:solidFill>
              <a:latin typeface="BNazanin"/>
              <a:cs typeface="B Titr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400" b="1" dirty="0" smtClean="0">
              <a:solidFill>
                <a:srgbClr val="FF3300"/>
              </a:solidFill>
              <a:latin typeface="BNazanin"/>
              <a:cs typeface="B Titr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1000" b="1" dirty="0" smtClean="0">
              <a:solidFill>
                <a:srgbClr val="002060"/>
              </a:solidFill>
              <a:latin typeface="BNazanin"/>
              <a:cs typeface="B Titr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300" b="1" dirty="0" smtClean="0">
                <a:solidFill>
                  <a:srgbClr val="002060"/>
                </a:solidFill>
                <a:latin typeface="BNazanin"/>
                <a:cs typeface="B Titr" pitchFamily="2" charset="-78"/>
              </a:rPr>
              <a:t>سنجه</a:t>
            </a:r>
            <a:r>
              <a:rPr lang="fa-IR" sz="2300" b="1" dirty="0">
                <a:solidFill>
                  <a:srgbClr val="002060"/>
                </a:solidFill>
                <a:latin typeface="BNazanin"/>
                <a:cs typeface="B Titr" pitchFamily="2" charset="-78"/>
              </a:rPr>
              <a:t>. قبل از انجام هرگونه اقدام تشخیصی- درمانی شناسایی بیماران حداقل با دو شناسه مطابق بخشنامه ابلاغی وزارت بهداشت صورت میپذیرد</a:t>
            </a: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Titr" pitchFamily="2" charset="-78"/>
              </a:rPr>
              <a:t>.</a:t>
            </a:r>
            <a:r>
              <a:rPr lang="fa-IR" sz="1800" b="1" dirty="0">
                <a:solidFill>
                  <a:srgbClr val="002060"/>
                </a:solidFill>
                <a:latin typeface="BNazanin"/>
                <a:cs typeface="B Titr" pitchFamily="2" charset="-78"/>
              </a:rPr>
              <a:t> </a:t>
            </a:r>
            <a:r>
              <a:rPr lang="fa-IR" sz="1800" b="1" dirty="0">
                <a:solidFill>
                  <a:srgbClr val="FF0000"/>
                </a:solidFill>
                <a:latin typeface="BNazanin"/>
                <a:cs typeface="B Titr" pitchFamily="2" charset="-78"/>
              </a:rPr>
              <a:t>(</a:t>
            </a:r>
            <a:r>
              <a:rPr lang="fa-IR" sz="2000" b="1" dirty="0">
                <a:solidFill>
                  <a:srgbClr val="FF0000"/>
                </a:solidFill>
                <a:latin typeface="BNazanin"/>
                <a:cs typeface="B Titr" pitchFamily="2" charset="-78"/>
              </a:rPr>
              <a:t>الزامی</a:t>
            </a:r>
            <a:r>
              <a:rPr lang="fa-IR" sz="2000" b="1" dirty="0" smtClean="0">
                <a:solidFill>
                  <a:srgbClr val="FF0000"/>
                </a:solidFill>
                <a:latin typeface="BNazanin"/>
                <a:cs typeface="B Titr" pitchFamily="2" charset="-78"/>
              </a:rPr>
              <a:t>)                            </a:t>
            </a:r>
            <a:r>
              <a:rPr lang="fa-IR" sz="2000" b="1" dirty="0" smtClean="0">
                <a:solidFill>
                  <a:srgbClr val="FF0000"/>
                </a:solidFill>
                <a:latin typeface="BNazanin"/>
                <a:cs typeface="B Titr" pitchFamily="2" charset="-78"/>
                <a:hlinkClick r:id="rId2" action="ppaction://hlinkfile"/>
              </a:rPr>
              <a:t>دستورالعمل شناسایی بیمار </a:t>
            </a:r>
            <a:endParaRPr lang="en-US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400" b="1" u="sng" dirty="0">
                <a:solidFill>
                  <a:srgbClr val="FF3300"/>
                </a:solidFill>
                <a:cs typeface="B Nazanin"/>
              </a:rPr>
              <a:t>آگاهی</a:t>
            </a:r>
            <a:r>
              <a:rPr lang="fa-IR" sz="2400" b="1" dirty="0">
                <a:solidFill>
                  <a:srgbClr val="FF3300"/>
                </a:solidFill>
                <a:cs typeface="B Nazanin"/>
              </a:rPr>
              <a:t> کارکنان از نحوه شناسایی صحیح بیماران درزمان ارائه خدمات درمانی، تشخیصی </a:t>
            </a:r>
            <a:r>
              <a:rPr lang="fa-IR" sz="2400" b="1" dirty="0" smtClean="0">
                <a:solidFill>
                  <a:srgbClr val="FF3300"/>
                </a:solidFill>
                <a:cs typeface="B Nazanin"/>
              </a:rPr>
              <a:t>و مراقبتی-</a:t>
            </a:r>
            <a:r>
              <a:rPr lang="fa-IR" sz="2400" b="1" u="sng" dirty="0" smtClean="0">
                <a:solidFill>
                  <a:srgbClr val="FF3300"/>
                </a:solidFill>
                <a:cs typeface="B Nazanin"/>
              </a:rPr>
              <a:t> </a:t>
            </a:r>
            <a:r>
              <a:rPr lang="fa-IR" sz="2400" b="1" u="sng" dirty="0">
                <a:solidFill>
                  <a:srgbClr val="FF3300"/>
                </a:solidFill>
                <a:cs typeface="B Nazanin"/>
              </a:rPr>
              <a:t>تعیین حداقل دو </a:t>
            </a:r>
            <a:r>
              <a:rPr lang="fa-IR" sz="2400" b="1" u="sng" dirty="0" smtClean="0">
                <a:solidFill>
                  <a:srgbClr val="FF3300"/>
                </a:solidFill>
                <a:cs typeface="B Nazanin"/>
              </a:rPr>
              <a:t>شناسه</a:t>
            </a:r>
            <a:r>
              <a:rPr lang="fa-IR" sz="2400" b="1" dirty="0" smtClean="0">
                <a:solidFill>
                  <a:srgbClr val="FF3300"/>
                </a:solidFill>
                <a:cs typeface="B Nazanin"/>
              </a:rPr>
              <a:t>- </a:t>
            </a:r>
            <a:r>
              <a:rPr lang="fa-IR" sz="2400" b="1" dirty="0">
                <a:solidFill>
                  <a:srgbClr val="FF3300"/>
                </a:solidFill>
                <a:cs typeface="B Nazanin"/>
              </a:rPr>
              <a:t>شناسایی صحیح </a:t>
            </a:r>
            <a:r>
              <a:rPr lang="fa-IR" sz="2400" b="1" dirty="0" smtClean="0">
                <a:solidFill>
                  <a:srgbClr val="FF3300"/>
                </a:solidFill>
                <a:cs typeface="B Nazanin"/>
              </a:rPr>
              <a:t>بیماران </a:t>
            </a:r>
            <a:r>
              <a:rPr lang="fa-IR" sz="2400" b="1" dirty="0">
                <a:solidFill>
                  <a:srgbClr val="FF3300"/>
                </a:solidFill>
                <a:cs typeface="B Nazanin"/>
              </a:rPr>
              <a:t>توسط کارکنان </a:t>
            </a:r>
            <a:r>
              <a:rPr lang="fa-IR" sz="2400" b="1" dirty="0" smtClean="0">
                <a:solidFill>
                  <a:srgbClr val="FF3300"/>
                </a:solidFill>
                <a:cs typeface="B Nazanin"/>
              </a:rPr>
              <a:t>بالینی- </a:t>
            </a:r>
            <a:r>
              <a:rPr lang="fa-IR" sz="2400" b="1" dirty="0">
                <a:solidFill>
                  <a:srgbClr val="FF3300"/>
                </a:solidFill>
                <a:cs typeface="B Nazanin"/>
              </a:rPr>
              <a:t>استفاده از </a:t>
            </a:r>
            <a:r>
              <a:rPr lang="fa-IR" sz="2400" b="1" dirty="0">
                <a:solidFill>
                  <a:srgbClr val="FF3300"/>
                </a:solidFill>
                <a:cs typeface="B Titr" pitchFamily="2" charset="-78"/>
              </a:rPr>
              <a:t>دستبند شناسایی برای تمامی بیماران بستری در بخشهای عادی، ویژه و </a:t>
            </a:r>
            <a:r>
              <a:rPr lang="fa-IR" sz="2400" b="1" dirty="0">
                <a:solidFill>
                  <a:schemeClr val="tx1"/>
                </a:solidFill>
                <a:cs typeface="B Titr" pitchFamily="2" charset="-78"/>
              </a:rPr>
              <a:t>بخش </a:t>
            </a:r>
            <a:r>
              <a:rPr lang="fa-IR" sz="2400" b="1" dirty="0" smtClean="0">
                <a:solidFill>
                  <a:schemeClr val="tx1"/>
                </a:solidFill>
                <a:cs typeface="B Titr" pitchFamily="2" charset="-78"/>
              </a:rPr>
              <a:t>اورژانس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400" dirty="0" smtClean="0">
              <a:cs typeface="B Nazanin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400" b="1" dirty="0" smtClean="0">
                <a:solidFill>
                  <a:schemeClr val="tx1"/>
                </a:solidFill>
                <a:cs typeface="B Nazanin"/>
              </a:rPr>
              <a:t>شناسه </a:t>
            </a:r>
            <a:r>
              <a:rPr lang="fa-IR" sz="2400" b="1" dirty="0">
                <a:solidFill>
                  <a:schemeClr val="tx1"/>
                </a:solidFill>
                <a:cs typeface="B Nazanin"/>
              </a:rPr>
              <a:t>بیماران شامل نام و نام خانوادگی، تاریخ تولد و توصیه میشود، کد رایانه ای </a:t>
            </a:r>
            <a:r>
              <a:rPr lang="fa-IR" sz="2400" b="1" dirty="0" smtClean="0">
                <a:solidFill>
                  <a:schemeClr val="tx1"/>
                </a:solidFill>
                <a:cs typeface="B Nazanin"/>
              </a:rPr>
              <a:t>پذیرش </a:t>
            </a:r>
            <a:r>
              <a:rPr lang="fa-IR" sz="2400" b="1" dirty="0" smtClean="0">
                <a:solidFill>
                  <a:schemeClr val="tx1"/>
                </a:solidFill>
                <a:latin typeface="Times New Roman"/>
                <a:cs typeface="B Nazanin"/>
              </a:rPr>
              <a:t>بیمار </a:t>
            </a:r>
            <a:r>
              <a:rPr lang="fa-IR" sz="2400" b="1" dirty="0">
                <a:solidFill>
                  <a:schemeClr val="tx1"/>
                </a:solidFill>
                <a:latin typeface="Times New Roman"/>
                <a:cs typeface="B Nazanin"/>
              </a:rPr>
              <a:t>در دست بند </a:t>
            </a:r>
            <a:r>
              <a:rPr lang="fa-IR" sz="2400" b="1" dirty="0" smtClean="0">
                <a:solidFill>
                  <a:schemeClr val="tx1"/>
                </a:solidFill>
                <a:latin typeface="Times New Roman"/>
                <a:cs typeface="B Nazanin"/>
              </a:rPr>
              <a:t>شناسایی </a:t>
            </a:r>
            <a:r>
              <a:rPr lang="fa-IR" sz="2400" b="1" dirty="0" smtClean="0">
                <a:solidFill>
                  <a:schemeClr val="tx1"/>
                </a:solidFill>
                <a:cs typeface="B Nazanin"/>
              </a:rPr>
              <a:t>بیماران </a:t>
            </a:r>
            <a:r>
              <a:rPr lang="fa-IR" sz="2400" b="1" dirty="0">
                <a:solidFill>
                  <a:schemeClr val="tx1"/>
                </a:solidFill>
                <a:cs typeface="B Nazanin"/>
              </a:rPr>
              <a:t>قید شود</a:t>
            </a:r>
            <a:endParaRPr lang="fa-IR" sz="2400" b="1" dirty="0" smtClean="0">
              <a:solidFill>
                <a:schemeClr val="tx1"/>
              </a:solidFill>
              <a:latin typeface="BNazanin"/>
              <a:cs typeface="B Titr" pitchFamily="2" charset="-78"/>
            </a:endParaRPr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680075" y="1600200"/>
            <a:ext cx="2874963" cy="6096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ب-1) 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09600" y="2286000"/>
            <a:ext cx="7980363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500" dirty="0">
                <a:cs typeface="B Titr" pitchFamily="2" charset="-78"/>
              </a:rPr>
              <a:t>ب-1-6: قبل از انجام هرگونه اقدام مراقبتی، تشخیصی، درمانی هویت بیمار حداقل با دو شناسه احراز میشود.</a:t>
            </a:r>
            <a:endParaRPr lang="en-US" sz="15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1. دارو دهی به بیماران بارعایت اصول صحیح دارو دهی طبق آخرین روش پیشنهادی سازمان بهداشت جهانی صورت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می پذیرد</a:t>
            </a:r>
            <a:r>
              <a:rPr lang="fa-IR" sz="2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400" b="1" dirty="0">
                <a:solidFill>
                  <a:srgbClr val="FF3300"/>
                </a:solidFill>
                <a:cs typeface="B Nazanin" pitchFamily="2" charset="-78"/>
              </a:rPr>
              <a:t>ابلاغ اصول صحیح دارو دهی به بیمار براساس </a:t>
            </a:r>
            <a:r>
              <a:rPr lang="fa-IR" sz="2400" b="1" dirty="0">
                <a:solidFill>
                  <a:srgbClr val="FF3300"/>
                </a:solidFill>
                <a:latin typeface="Times New Roman"/>
                <a:cs typeface="B Nazanin" pitchFamily="2" charset="-78"/>
              </a:rPr>
              <a:t>8 </a:t>
            </a:r>
            <a:r>
              <a:rPr lang="en-US" sz="2400" b="1" dirty="0">
                <a:solidFill>
                  <a:srgbClr val="FF3300"/>
                </a:solidFill>
                <a:latin typeface="Times New Roman"/>
                <a:cs typeface="B Nazanin" pitchFamily="2" charset="-78"/>
              </a:rPr>
              <a:t>Rights </a:t>
            </a:r>
            <a:r>
              <a:rPr lang="fa-IR" sz="2400" b="1" dirty="0" smtClean="0">
                <a:solidFill>
                  <a:srgbClr val="FF3300"/>
                </a:solidFill>
                <a:latin typeface="Times New Roman"/>
                <a:cs typeface="B Nazanin" pitchFamily="2" charset="-78"/>
              </a:rPr>
              <a:t> به بخشها- </a:t>
            </a:r>
            <a:r>
              <a:rPr lang="fa-IR" sz="2400" b="1" dirty="0">
                <a:solidFill>
                  <a:srgbClr val="FF3300"/>
                </a:solidFill>
                <a:cs typeface="B Nazanin" pitchFamily="2" charset="-78"/>
              </a:rPr>
              <a:t>آگاهی </a:t>
            </a:r>
            <a:r>
              <a:rPr lang="fa-IR" sz="2400" b="1" dirty="0" smtClean="0">
                <a:solidFill>
                  <a:srgbClr val="FF3300"/>
                </a:solidFill>
                <a:cs typeface="B Nazanin" pitchFamily="2" charset="-78"/>
              </a:rPr>
              <a:t>کارکنان- دارودهی </a:t>
            </a:r>
            <a:r>
              <a:rPr lang="fa-IR" sz="2400" b="1" dirty="0">
                <a:solidFill>
                  <a:srgbClr val="FF3300"/>
                </a:solidFill>
                <a:cs typeface="B Nazanin" pitchFamily="2" charset="-78"/>
              </a:rPr>
              <a:t>با رعایت </a:t>
            </a:r>
            <a:r>
              <a:rPr lang="fa-IR" sz="2400" b="1" dirty="0">
                <a:solidFill>
                  <a:srgbClr val="FF3300"/>
                </a:solidFill>
                <a:latin typeface="Times New Roman"/>
                <a:cs typeface="B Nazanin" pitchFamily="2" charset="-78"/>
              </a:rPr>
              <a:t>8 </a:t>
            </a:r>
            <a:r>
              <a:rPr lang="en-US" sz="2400" b="1" dirty="0" smtClean="0">
                <a:solidFill>
                  <a:srgbClr val="FF3300"/>
                </a:solidFill>
                <a:latin typeface="Times New Roman"/>
                <a:cs typeface="B Nazanin" pitchFamily="2" charset="-78"/>
              </a:rPr>
              <a:t>Rights</a:t>
            </a:r>
            <a:endParaRPr lang="fa-IR" sz="2400" b="1" dirty="0" smtClean="0">
              <a:solidFill>
                <a:srgbClr val="FF3300"/>
              </a:solidFill>
              <a:latin typeface="Times New Roman"/>
              <a:cs typeface="B Nazanin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latin typeface="Times New Roman"/>
                <a:cs typeface="B Nazanin"/>
              </a:rPr>
              <a:t>8</a:t>
            </a:r>
            <a:r>
              <a:rPr lang="en-US" sz="2800" dirty="0" smtClean="0">
                <a:latin typeface="Times New Roman"/>
                <a:cs typeface="B Nazanin"/>
              </a:rPr>
              <a:t> </a:t>
            </a:r>
            <a:r>
              <a:rPr lang="en-US" sz="2200" dirty="0">
                <a:latin typeface="Times New Roman"/>
                <a:cs typeface="B Nazanin"/>
              </a:rPr>
              <a:t>Rights</a:t>
            </a:r>
            <a:r>
              <a:rPr lang="en-US" sz="1800" b="1" dirty="0">
                <a:latin typeface="Times New Roman"/>
                <a:cs typeface="B Nazanin"/>
              </a:rPr>
              <a:t> </a:t>
            </a:r>
            <a:r>
              <a:rPr lang="fa-IR" sz="1800" b="1" dirty="0">
                <a:latin typeface="Times New Roman"/>
                <a:cs typeface="B Nazanin"/>
              </a:rPr>
              <a:t>شامل: بیمار </a:t>
            </a:r>
            <a:r>
              <a:rPr lang="fa-IR" sz="1800" b="1" dirty="0" smtClean="0">
                <a:latin typeface="Times New Roman"/>
                <a:cs typeface="B Nazanin"/>
              </a:rPr>
              <a:t>صحیح</a:t>
            </a:r>
            <a:r>
              <a:rPr lang="fa-IR" sz="300" b="1" dirty="0" smtClean="0">
                <a:latin typeface="Times New Roman"/>
                <a:cs typeface="B Nazanin"/>
              </a:rPr>
              <a:t>1 </a:t>
            </a:r>
            <a:r>
              <a:rPr lang="fa-IR" sz="1800" b="1" dirty="0">
                <a:latin typeface="Times New Roman"/>
                <a:cs typeface="B Nazanin"/>
              </a:rPr>
              <a:t>– داروی </a:t>
            </a:r>
            <a:r>
              <a:rPr lang="fa-IR" sz="1800" b="1" dirty="0" smtClean="0">
                <a:latin typeface="Times New Roman"/>
                <a:cs typeface="B Nazanin"/>
              </a:rPr>
              <a:t>صحیح– </a:t>
            </a:r>
            <a:r>
              <a:rPr lang="fa-IR" sz="1800" b="1" dirty="0">
                <a:latin typeface="Times New Roman"/>
                <a:cs typeface="B Nazanin"/>
              </a:rPr>
              <a:t>راه مصرف </a:t>
            </a:r>
            <a:r>
              <a:rPr lang="fa-IR" sz="1800" b="1" dirty="0" smtClean="0">
                <a:latin typeface="Times New Roman"/>
                <a:cs typeface="B Nazanin"/>
              </a:rPr>
              <a:t>صحیح– </a:t>
            </a:r>
            <a:r>
              <a:rPr lang="fa-IR" sz="1800" b="1" dirty="0">
                <a:latin typeface="Times New Roman"/>
                <a:cs typeface="B Nazanin"/>
              </a:rPr>
              <a:t>زمان </a:t>
            </a:r>
            <a:r>
              <a:rPr lang="fa-IR" sz="1800" b="1" dirty="0" smtClean="0">
                <a:latin typeface="Times New Roman"/>
                <a:cs typeface="B Nazanin"/>
              </a:rPr>
              <a:t>صحیح– </a:t>
            </a:r>
            <a:r>
              <a:rPr lang="fa-IR" sz="1800" b="1" dirty="0">
                <a:latin typeface="Times New Roman"/>
                <a:cs typeface="B Nazanin"/>
              </a:rPr>
              <a:t>دوز مصرف </a:t>
            </a:r>
            <a:r>
              <a:rPr lang="fa-IR" sz="1800" b="1" dirty="0" smtClean="0">
                <a:latin typeface="Times New Roman"/>
                <a:cs typeface="B Nazanin"/>
              </a:rPr>
              <a:t>صحیح– </a:t>
            </a:r>
            <a:r>
              <a:rPr lang="fa-IR" sz="1800" b="1" dirty="0">
                <a:latin typeface="Times New Roman"/>
                <a:cs typeface="B Nazanin"/>
              </a:rPr>
              <a:t>ثبت </a:t>
            </a:r>
            <a:r>
              <a:rPr lang="fa-IR" sz="1800" b="1" dirty="0" smtClean="0">
                <a:latin typeface="Times New Roman"/>
                <a:cs typeface="B Nazanin"/>
              </a:rPr>
              <a:t>صحیح</a:t>
            </a:r>
            <a:r>
              <a:rPr lang="fa-IR" sz="300" b="1" dirty="0" smtClean="0">
                <a:latin typeface="Times New Roman"/>
                <a:cs typeface="B Nazanin"/>
              </a:rPr>
              <a:t>3 </a:t>
            </a:r>
            <a:r>
              <a:rPr lang="fa-IR" sz="1800" b="1" dirty="0" smtClean="0">
                <a:latin typeface="Times New Roman"/>
                <a:cs typeface="B Nazanin"/>
              </a:rPr>
              <a:t>-</a:t>
            </a:r>
            <a:r>
              <a:rPr lang="fa-IR" sz="1800" b="1" dirty="0" smtClean="0">
                <a:cs typeface="B Nazanin"/>
              </a:rPr>
              <a:t>تجویز صحیح</a:t>
            </a:r>
            <a:r>
              <a:rPr lang="fa-IR" sz="300" b="1" dirty="0" smtClean="0">
                <a:cs typeface="B Nazanin"/>
              </a:rPr>
              <a:t>1 </a:t>
            </a:r>
            <a:r>
              <a:rPr lang="fa-IR" sz="1800" b="1" dirty="0">
                <a:latin typeface="Times New Roman"/>
                <a:cs typeface="B Nazanin"/>
              </a:rPr>
              <a:t>–پاسخ مناسب به </a:t>
            </a:r>
            <a:r>
              <a:rPr lang="fa-IR" sz="1800" b="1" dirty="0" smtClean="0">
                <a:latin typeface="Times New Roman"/>
                <a:cs typeface="B Nazanin"/>
              </a:rPr>
              <a:t>دارو، </a:t>
            </a:r>
            <a:r>
              <a:rPr lang="fa-IR" sz="1800" b="1" dirty="0">
                <a:latin typeface="Times New Roman"/>
                <a:cs typeface="B Nazanin"/>
              </a:rPr>
              <a:t>هفت مورد اول الزامی و رعایت پاسخ مناسب به دارو توصیه میشود.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800" b="1" dirty="0" smtClean="0">
                <a:cs typeface="B Nazanin"/>
              </a:rPr>
              <a:t>این </a:t>
            </a:r>
            <a:r>
              <a:rPr lang="fa-IR" sz="1800" b="1" dirty="0">
                <a:cs typeface="B Nazanin"/>
              </a:rPr>
              <a:t>سنجه </a:t>
            </a:r>
            <a:r>
              <a:rPr lang="fa-IR" sz="1800" b="1" dirty="0">
                <a:solidFill>
                  <a:srgbClr val="FF3300"/>
                </a:solidFill>
                <a:cs typeface="B Nazanin"/>
              </a:rPr>
              <a:t>در هر محلی </a:t>
            </a:r>
            <a:r>
              <a:rPr lang="fa-IR" sz="1800" b="1" dirty="0">
                <a:cs typeface="B Nazanin"/>
              </a:rPr>
              <a:t>که دارو برای بیمار استفاده میشود قابلیت سنجش دارد.</a:t>
            </a:r>
            <a:endParaRPr lang="en-US" sz="22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752600"/>
            <a:ext cx="7848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ب-1-17: اصول صحیح دارو دهی به بیمار رعایت میشود.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cs typeface="B Nazanin" pitchFamily="2" charset="-78"/>
              </a:rPr>
              <a:t>سنجه 2. نحوه شناسایی و نگهداری داروهای با </a:t>
            </a:r>
            <a:r>
              <a:rPr lang="fa-IR" sz="2000" b="1" dirty="0">
                <a:solidFill>
                  <a:srgbClr val="FF0000"/>
                </a:solidFill>
                <a:cs typeface="B Nazanin" pitchFamily="2" charset="-78"/>
              </a:rPr>
              <a:t>"شکل، نام و تلفظ مشابه </a:t>
            </a:r>
            <a:r>
              <a:rPr lang="fa-IR" sz="2000" b="1" dirty="0">
                <a:cs typeface="B Nazanin" pitchFamily="2" charset="-78"/>
              </a:rPr>
              <a:t>" طبق روش پیشنهادی سازمان بهداشت جهانی صورت </a:t>
            </a:r>
            <a:r>
              <a:rPr lang="fa-IR" sz="2000" b="1" dirty="0" smtClean="0">
                <a:cs typeface="B Nazanin" pitchFamily="2" charset="-78"/>
              </a:rPr>
              <a:t>می پذیرد.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200" b="1" dirty="0">
                <a:solidFill>
                  <a:srgbClr val="FF0000"/>
                </a:solidFill>
                <a:cs typeface="B Nazanin"/>
              </a:rPr>
              <a:t>اطلاع کارکنان از نحوه شناسایی و نگهداری داروهای با شکل، نام و تلفظ مشابه براساس </a:t>
            </a:r>
            <a:r>
              <a:rPr lang="fa-IR" sz="2200" b="1" dirty="0" smtClean="0">
                <a:solidFill>
                  <a:srgbClr val="FF0000"/>
                </a:solidFill>
                <a:cs typeface="B Nazanin"/>
              </a:rPr>
              <a:t>9 راه </a:t>
            </a:r>
            <a:r>
              <a:rPr lang="fa-IR" sz="2200" b="1" dirty="0">
                <a:solidFill>
                  <a:srgbClr val="FF0000"/>
                </a:solidFill>
                <a:cs typeface="B Nazanin"/>
              </a:rPr>
              <a:t>حل ایمنی سازمان بهداشت </a:t>
            </a:r>
            <a:r>
              <a:rPr lang="fa-IR" sz="2200" b="1" dirty="0" smtClean="0">
                <a:solidFill>
                  <a:srgbClr val="FF0000"/>
                </a:solidFill>
                <a:cs typeface="B Nazanin"/>
              </a:rPr>
              <a:t>جهانی، شناسایی، نگهداری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800" b="1" dirty="0" smtClean="0">
                <a:solidFill>
                  <a:srgbClr val="FF0000"/>
                </a:solidFill>
                <a:cs typeface="B Nazanin"/>
                <a:hlinkClick r:id="rId2" action="ppaction://hlinkfile"/>
              </a:rPr>
              <a:t>راهنمای داروهای با شکل و نام و تلفظ مشابه</a:t>
            </a:r>
            <a:endParaRPr lang="fa-IR" sz="1800" b="1" dirty="0">
              <a:solidFill>
                <a:srgbClr val="FF0000"/>
              </a:solidFill>
              <a:cs typeface="B Nazanin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200" b="1" dirty="0" smtClean="0">
                <a:solidFill>
                  <a:schemeClr val="tx1"/>
                </a:solidFill>
                <a:cs typeface="B Nazanin"/>
              </a:rPr>
              <a:t>برچسب </a:t>
            </a:r>
            <a:r>
              <a:rPr lang="fa-IR" sz="2200" b="1" dirty="0">
                <a:solidFill>
                  <a:schemeClr val="tx1"/>
                </a:solidFill>
                <a:cs typeface="B Nazanin"/>
              </a:rPr>
              <a:t>داروهای با اسامی و اشکال مشابه به </a:t>
            </a:r>
            <a:r>
              <a:rPr lang="fa-IR" sz="2200" b="1" u="sng" dirty="0">
                <a:solidFill>
                  <a:schemeClr val="tx1"/>
                </a:solidFill>
                <a:cs typeface="B Nazanin"/>
              </a:rPr>
              <a:t>رنگ زرد </a:t>
            </a:r>
            <a:r>
              <a:rPr lang="fa-IR" sz="2200" b="1" dirty="0">
                <a:solidFill>
                  <a:schemeClr val="tx1"/>
                </a:solidFill>
                <a:cs typeface="B Nazanin"/>
              </a:rPr>
              <a:t>است و بایستی به نحوی بر روی ویال دارویی الصاق گردد که نام و </a:t>
            </a:r>
            <a:r>
              <a:rPr lang="fa-IR" sz="2200" b="1" dirty="0" smtClean="0">
                <a:solidFill>
                  <a:schemeClr val="tx1"/>
                </a:solidFill>
                <a:cs typeface="B Nazanin"/>
              </a:rPr>
              <a:t>مشخصات دارو </a:t>
            </a:r>
            <a:r>
              <a:rPr lang="fa-IR" sz="2200" b="1" dirty="0">
                <a:solidFill>
                  <a:schemeClr val="tx1"/>
                </a:solidFill>
                <a:cs typeface="B Nazanin"/>
              </a:rPr>
              <a:t>قابل خواندن باشد و جعبه محتوی ویال ها و آمپول های دارویی با اسامی و اشکال مشابه در ترالی اورژانس را با برچسب زرد </a:t>
            </a:r>
            <a:r>
              <a:rPr lang="fa-IR" sz="2200" b="1" dirty="0" smtClean="0">
                <a:solidFill>
                  <a:schemeClr val="tx1"/>
                </a:solidFill>
                <a:cs typeface="B Nazanin"/>
              </a:rPr>
              <a:t>نشان گذاری </a:t>
            </a:r>
            <a:r>
              <a:rPr lang="fa-IR" sz="2200" b="1" dirty="0">
                <a:solidFill>
                  <a:schemeClr val="tx1"/>
                </a:solidFill>
                <a:cs typeface="B Nazanin"/>
              </a:rPr>
              <a:t>شود.</a:t>
            </a:r>
            <a:endParaRPr lang="fa-IR" sz="2200" b="1" dirty="0" smtClean="0">
              <a:solidFill>
                <a:schemeClr val="tx1"/>
              </a:solidFill>
              <a:cs typeface="B Nazanin"/>
            </a:endParaRP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3. شناسایی، انبارش، نسخه نویسی و دارو دهی </a:t>
            </a:r>
            <a:r>
              <a:rPr lang="fa-IR" sz="2000" b="1" dirty="0">
                <a:solidFill>
                  <a:srgbClr val="FF0000"/>
                </a:solidFill>
                <a:latin typeface="BNazanin"/>
                <a:cs typeface="B Nazanin" pitchFamily="2" charset="-78"/>
              </a:rPr>
              <a:t>" داروهای پر خطر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" طبق روش پیشنهادی سازمان بهداشت جهانی صورت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می پذیرد</a:t>
            </a:r>
            <a:r>
              <a:rPr lang="fa-IR" sz="2400" b="1" dirty="0" smtClean="0">
                <a:solidFill>
                  <a:srgbClr val="FF3300"/>
                </a:solidFill>
                <a:latin typeface="BNazanin"/>
                <a:cs typeface="B Titr" pitchFamily="2" charset="-78"/>
              </a:rPr>
              <a:t>(الزامی</a:t>
            </a:r>
            <a:r>
              <a:rPr lang="fa-IR" sz="2400" b="1" dirty="0">
                <a:solidFill>
                  <a:srgbClr val="FF3300"/>
                </a:solidFill>
                <a:latin typeface="BNazanin"/>
                <a:cs typeface="B Titr" pitchFamily="2" charset="-78"/>
              </a:rPr>
              <a:t>)   </a:t>
            </a:r>
            <a:endParaRPr lang="fa-IR" sz="1100" b="1" dirty="0">
              <a:solidFill>
                <a:srgbClr val="FF3300"/>
              </a:solidFill>
              <a:latin typeface="BNazanin"/>
              <a:cs typeface="B Titr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اطلاع کارکنان از نحوه شناسایی داروهای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پرخطر براساس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مجموعه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راه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حل ایمنی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9سازمان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بهداشت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جهانی، شناسایی، نگهداری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chemeClr val="tx1"/>
                </a:solidFill>
                <a:cs typeface="B Nazanin"/>
                <a:hlinkClick r:id="rId2" action="ppaction://hlinkfile"/>
              </a:rPr>
              <a:t>دستورالعمل داروهای هشدار بالا</a:t>
            </a:r>
            <a:endParaRPr lang="fa-IR" sz="2000" b="1" dirty="0" smtClean="0">
              <a:solidFill>
                <a:schemeClr val="tx1"/>
              </a:solidFill>
              <a:cs typeface="B Nazanin"/>
            </a:endParaRPr>
          </a:p>
          <a:p>
            <a:pPr marL="0" indent="0" algn="r" rt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500" b="1" dirty="0">
                <a:cs typeface="B Yagut" pitchFamily="2" charset="-78"/>
              </a:rPr>
              <a:t>داروهای پرخطر یا داروهای با هشدار بالا، داروهایی هستند که چنانچه اشتباها مصرف شوند موجب آسیب های جبران ناپذیر میشوند.</a:t>
            </a:r>
          </a:p>
          <a:p>
            <a:pPr marL="457200" indent="-457200" algn="r" rtl="1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fa-IR" sz="1500" b="1" dirty="0">
                <a:cs typeface="B Yagut" pitchFamily="2" charset="-78"/>
              </a:rPr>
              <a:t>توصیه 1. ویال پتاسیم را دور از سایر داروها و در جایگاه مجزایی نگه داری نمایید.</a:t>
            </a:r>
          </a:p>
          <a:p>
            <a:pPr marL="457200" indent="-457200" algn="r" rtl="1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fa-IR" sz="1500" b="1" dirty="0">
                <a:cs typeface="B Yagut" pitchFamily="2" charset="-78"/>
              </a:rPr>
              <a:t>توصیه 2. محدودیت در تجویز داروهای با هشدار بالا به صورت شفاهی یا تلفنی</a:t>
            </a:r>
          </a:p>
          <a:p>
            <a:pPr marL="457200" indent="-457200" algn="r" rtl="1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fa-IR" sz="1500" b="1" dirty="0">
                <a:cs typeface="B Yagut" pitchFamily="2" charset="-78"/>
              </a:rPr>
              <a:t>توصیه 3. </a:t>
            </a:r>
            <a:r>
              <a:rPr lang="fa-IR" sz="1500" b="1" dirty="0" smtClean="0">
                <a:cs typeface="B Yagut" pitchFamily="2" charset="-78"/>
              </a:rPr>
              <a:t>تجویز(دارودهی)و </a:t>
            </a:r>
            <a:r>
              <a:rPr lang="fa-IR" sz="1500" b="1" dirty="0">
                <a:cs typeface="B Yagut" pitchFamily="2" charset="-78"/>
              </a:rPr>
              <a:t>آماده سازی داروهای با هشدار بالا توسط دو نفر از کادر حرفه ای بالینی</a:t>
            </a:r>
          </a:p>
          <a:p>
            <a:pPr marL="457200" indent="-457200" algn="r" rtl="1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fa-IR" sz="1500" b="1" dirty="0">
                <a:cs typeface="B Yagut" pitchFamily="2" charset="-78"/>
              </a:rPr>
              <a:t>توصیه 4. در انبارها، قفسه دارویی و ترالی اورژانس با برچسب قرمز رنگ " داروهای با هشدار بالا" توجه کاربران به خطر بالقوه آنها جلب شود.</a:t>
            </a:r>
            <a:endParaRPr lang="en-US" sz="1500" b="1" dirty="0">
              <a:cs typeface="B Yagut" pitchFamily="2" charset="-78"/>
            </a:endParaRP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. کارکنان بالینی با هماهنگی واحد تجهیزات پزشکی، قبل از استفاده، از سالم و آماده به کار بودن تجهیزات، اطمینان حاصل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می نمایند.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نصب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راهنمای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کنترل عملکرد صحیح تجهیزات پزشکی قبل از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استفاده-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آگاهی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کارکنان،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عملکرد</a:t>
            </a:r>
            <a:endParaRPr lang="fa-IR" sz="2000" b="1" dirty="0" smtClean="0">
              <a:solidFill>
                <a:srgbClr val="FF0000"/>
              </a:solidFill>
              <a:cs typeface="B Nazanin"/>
            </a:endParaRP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85800" y="1752600"/>
            <a:ext cx="7848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dirty="0">
                <a:cs typeface="B Titr" pitchFamily="2" charset="-78"/>
              </a:rPr>
              <a:t>ب-1-18: عملکرد تجهیزات پزشکی در بخشها قبل از استفاده، ارزیابی میشود.</a:t>
            </a:r>
            <a:endParaRPr lang="en-US" sz="20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1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1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1. روش اجرایی " مراقبتهای پوست و حفاظت بیماران در برابر زخم های فشاری " با حداقلهای </a:t>
            </a: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مورد </a:t>
            </a:r>
            <a:r>
              <a:rPr lang="fa-IR" sz="1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انتظار تدوین شده و کارکنان مرتبط از آن آگاهی دارند و براساس آن عمل مینمایند</a:t>
            </a: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  <a:hlinkClick r:id="rId2" action="ppaction://hlinkfile"/>
              </a:rPr>
              <a:t>دستورالعمل زخم فشاری</a:t>
            </a:r>
            <a:endParaRPr lang="fa-IR" sz="18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لحاظ معیارهای شناسایی بیماران در معرض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خطر-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لحاظ نحوه مراقبتهای پوست و پیشگیری از ابتلا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بیماران-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لحاظ نحوه درجه بندی زخم و نحوه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پانسمان</a:t>
            </a:r>
            <a:endParaRPr lang="en-US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828800"/>
            <a:ext cx="7848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ب-1-19: بیمارستان از انجام مراقبتهای پیشگیرانه برای عوارض ناشی از بی تحرکی طولانی مدت بیماران اطمینان حاصل می کند.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2. روش اجرایی " پیشگیری از ترومبو آمبولی وریدی و آمبولی ریوی " با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حداقل های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مورد انتظار تدوین شده و کارکنان مرتبط از آن آگاهی دارند و براساس آن عمل مینمایند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 smtClean="0">
              <a:cs typeface="B Nazanin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لحاظ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معیارهای شناسایی بیماران در معرض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خطر-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لحاظ نحوه پیشگیری از ابتلا بیماران</a:t>
            </a:r>
            <a:endParaRPr lang="en-US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5123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lnSpc>
                <a:spcPct val="150000"/>
              </a:lnSpc>
            </a:pPr>
            <a:r>
              <a:rPr lang="fa-IR" sz="2800" b="1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پیام اصلی اعتبار بخشی نسل سوم،ضرورت توجه به برنامه ها ، ملاک هاو نظارتهای مرتبط با ایمنی بیمار در تمامی ابعاد اعتباربخشی و پرهیز از بخش محوری نمودن ایمنی بیماران با توجه به ابعاد متنوع آن است.</a:t>
            </a:r>
            <a:endParaRPr lang="fa-IR" smtClean="0">
              <a:latin typeface="BNazanin"/>
            </a:endParaRPr>
          </a:p>
          <a:p>
            <a:pPr algn="r" rtl="1" eaLnBrk="1" hangingPunct="1">
              <a:lnSpc>
                <a:spcPct val="150000"/>
              </a:lnSpc>
            </a:pPr>
            <a:r>
              <a:rPr lang="fa-IR" sz="2800" b="1" smtClean="0">
                <a:solidFill>
                  <a:srgbClr val="FF0000"/>
                </a:solidFill>
                <a:latin typeface="BNazanin"/>
                <a:cs typeface="B Nazanin" pitchFamily="2" charset="-78"/>
              </a:rPr>
              <a:t>بیشترین وزن </a:t>
            </a:r>
            <a:r>
              <a:rPr lang="fa-IR" sz="2800" b="1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به سنجه های </a:t>
            </a:r>
            <a:r>
              <a:rPr lang="fa-IR" sz="2800" b="1" smtClean="0">
                <a:solidFill>
                  <a:srgbClr val="FF0000"/>
                </a:solidFill>
                <a:latin typeface="BNazanin"/>
                <a:cs typeface="B Nazanin" pitchFamily="2" charset="-78"/>
              </a:rPr>
              <a:t>ارتقاء دهنده ایمنی </a:t>
            </a:r>
            <a:r>
              <a:rPr lang="fa-IR" sz="2800" b="1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و کیفیت خدمات اختصاص یافته است</a:t>
            </a:r>
            <a:endParaRPr lang="en-US" sz="2800" b="1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1. روش اجرایی " استفاده صحیح از ابزارهای مهار فیزیکی " با حداقلهای مورد انتظار تدوین شده و کارکنان مرتبط از آن آگاهی دارند و براساس آن عمل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می نمایند.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لحاظ شرایط استفاده از مهار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فیزیکی-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لحاظ الزامات قانونی و نحوه رعایت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آن-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لحاظ نحوه کنترل بیماران تحت مهار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فیزیکی و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نحوه ثبت آن در گزارش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پرستاری(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زمان شروع، چک مجدد و حذف مهار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فیزیکی)</a:t>
            </a:r>
            <a:endParaRPr lang="en-US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752600"/>
            <a:ext cx="7848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ب-1-20: بیمارستان از استفاده صحیح مهار فیزیکی و شیمیایی برای بیماران اطمینان حاصل مینماید.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3. پزشک معالج در خصوص </a:t>
            </a:r>
            <a:r>
              <a:rPr lang="fa-IR" sz="2000" b="1" dirty="0">
                <a:solidFill>
                  <a:srgbClr val="FF0000"/>
                </a:solidFill>
                <a:latin typeface="BNazanin"/>
                <a:cs typeface="B Nazanin" pitchFamily="2" charset="-78"/>
              </a:rPr>
              <a:t>داروهای مصرفی غیر مرتبط با وضیعت فعلی بیمار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تصمیم گیری و یا در خصوص مراجعه به پزشک متخصص مربوط راهنمایی نموده و گزارش اقدامات را در </a:t>
            </a:r>
            <a:r>
              <a:rPr lang="fa-IR" sz="2000" b="1" dirty="0">
                <a:solidFill>
                  <a:srgbClr val="FF0000"/>
                </a:solidFill>
                <a:latin typeface="BNazanin"/>
                <a:cs typeface="B Nazanin" pitchFamily="2" charset="-78"/>
              </a:rPr>
              <a:t>فرم خلاصه پرونده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ثبت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می نماید.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70C0"/>
                </a:solidFill>
                <a:latin typeface="BNazanin"/>
                <a:cs typeface="B Nazanin" pitchFamily="2" charset="-78"/>
              </a:rPr>
              <a:t>ب-1-4 سنجه 4: تلفیق </a:t>
            </a:r>
            <a:r>
              <a:rPr lang="fa-IR" sz="2000" b="1" dirty="0">
                <a:solidFill>
                  <a:srgbClr val="0070C0"/>
                </a:solidFill>
                <a:latin typeface="BNazanin"/>
                <a:cs typeface="B Nazanin" pitchFamily="2" charset="-78"/>
              </a:rPr>
              <a:t>دارویی هنگام </a:t>
            </a:r>
            <a:r>
              <a:rPr lang="fa-IR" sz="2000" b="1" dirty="0" smtClean="0">
                <a:solidFill>
                  <a:srgbClr val="0070C0"/>
                </a:solidFill>
                <a:latin typeface="BNazanin"/>
                <a:cs typeface="B Nazanin" pitchFamily="2" charset="-78"/>
              </a:rPr>
              <a:t>پذیرش </a:t>
            </a:r>
            <a:endParaRPr lang="fa-IR" sz="2000" b="1" dirty="0">
              <a:solidFill>
                <a:srgbClr val="0070C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در نظر گرفتن تلفیق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دارویی هنگام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ترخیص بیمار-تصمیم گیری در مورد نحوه مصرف هم زمان داروهای مرتبط و غیر مرتبط با وضعیت فعلی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بیمار-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ارجاع بیمار به پزشک متخصص در خصوص ادامه مصرف داروهای غیر مرتبط با وضعیت فعلی بیمار در صورت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لزوم-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ثبت گزارش اقدامات انجام شده در خلاصه پرونده</a:t>
            </a:r>
            <a:endParaRPr lang="en-US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430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752600"/>
            <a:ext cx="7848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ب-1-25: توضیحات،آموزش و اطلاعات لازم در زمان ترخیص به بیمار و همراه او ارائه میشود.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.دستورالعمل اعلام نتایج معوقه تستهای پاراکلینیک به بیمار/ همراه او بعد از ترخیص از بیمارستان، تدوین شده و کارکنان مربوطه از آن آگاهی دارند و براساس آن عمل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می نمایند.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تدوین دستورالعمل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(حداقل شامل شامل نحوه شناسایی تست های معوقه، فرد مسئول اطلاع رسانی، نحوه اطلاع، دفعات تماس و چگونگی ثبت اقدامات میباشد در بخش افراد مجاز برای دریافت نتایج معوقه تستهای پاراکلینیک حتما باید ضوابط قانونی و اصل محرمانه بودن رعایت شود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.)</a:t>
            </a:r>
            <a:endParaRPr lang="fa-IR" sz="2000" b="1" dirty="0">
              <a:solidFill>
                <a:srgbClr val="FF0000"/>
              </a:solidFill>
              <a:cs typeface="B Nazanin"/>
            </a:endParaRPr>
          </a:p>
        </p:txBody>
      </p:sp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676400"/>
            <a:ext cx="76962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ب-1-26: نتایج معوقه تست های پاراکلینیکی به بیماران بعد از ترخیص اعلام میشود.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25000" lnSpcReduction="20000"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fa-IR" sz="28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36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36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36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64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64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7. بیمار توسط پرستار بخش به مسئول پذیرش اتاق عمل تحویل داده میشود</a:t>
            </a:r>
            <a:r>
              <a:rPr lang="fa-IR" sz="96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  <a:endParaRPr lang="fa-IR" sz="96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6400" b="1" dirty="0">
                <a:solidFill>
                  <a:srgbClr val="FF0000"/>
                </a:solidFill>
                <a:cs typeface="B Nazanin"/>
              </a:rPr>
              <a:t>همراهی پرستار مسئول در فرایند </a:t>
            </a:r>
            <a:r>
              <a:rPr lang="fa-IR" sz="6400" b="1" dirty="0" smtClean="0">
                <a:solidFill>
                  <a:srgbClr val="FF0000"/>
                </a:solidFill>
                <a:cs typeface="B Nazanin"/>
              </a:rPr>
              <a:t>انتقال </a:t>
            </a:r>
            <a:r>
              <a:rPr lang="fa-IR" sz="6400" b="1" dirty="0">
                <a:solidFill>
                  <a:srgbClr val="FF0000"/>
                </a:solidFill>
                <a:cs typeface="B Nazanin"/>
              </a:rPr>
              <a:t>بیمار به اتاق </a:t>
            </a:r>
            <a:r>
              <a:rPr lang="fa-IR" sz="6400" b="1" dirty="0" smtClean="0">
                <a:solidFill>
                  <a:srgbClr val="FF0000"/>
                </a:solidFill>
                <a:cs typeface="B Nazanin"/>
              </a:rPr>
              <a:t>عمل- </a:t>
            </a:r>
            <a:r>
              <a:rPr lang="fa-IR" sz="6400" b="1" dirty="0">
                <a:solidFill>
                  <a:srgbClr val="FF0000"/>
                </a:solidFill>
                <a:cs typeface="B Nazanin"/>
              </a:rPr>
              <a:t>تحویل بیمار به مسئول پذیرش اتاق </a:t>
            </a:r>
            <a:r>
              <a:rPr lang="fa-IR" sz="6400" b="1" dirty="0" smtClean="0">
                <a:solidFill>
                  <a:srgbClr val="FF0000"/>
                </a:solidFill>
                <a:cs typeface="B Nazanin"/>
              </a:rPr>
              <a:t>عمل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4800" b="1" dirty="0" smtClean="0">
                <a:solidFill>
                  <a:srgbClr val="0070C0"/>
                </a:solidFill>
                <a:cs typeface="B Nazanin"/>
                <a:hlinkClick r:id="rId2" action="ppaction://hlinkfile"/>
              </a:rPr>
              <a:t>دستورالعمل برقرای ارتباط صحیح</a:t>
            </a:r>
            <a:endParaRPr lang="fa-IR" sz="4800" b="1" dirty="0" smtClean="0">
              <a:solidFill>
                <a:srgbClr val="0070C0"/>
              </a:solidFill>
              <a:cs typeface="B Nazanin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3600" b="1" dirty="0" smtClean="0">
              <a:cs typeface="B Nazanin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4800" b="1" dirty="0" smtClean="0">
                <a:cs typeface="B Nazanin"/>
              </a:rPr>
              <a:t>توصیه : </a:t>
            </a:r>
            <a:r>
              <a:rPr lang="fa-IR" sz="4800" b="1" dirty="0">
                <a:cs typeface="B Nazanin"/>
              </a:rPr>
              <a:t>علاوه بر رعایت مفاد دستورالعمل نحوه جابجایی ایمن بیماران بویژه به موارد ذیل توجه شود: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800" b="1" dirty="0">
                <a:latin typeface="Courier New"/>
                <a:cs typeface="B Nazanin"/>
              </a:rPr>
              <a:t>o </a:t>
            </a:r>
            <a:r>
              <a:rPr lang="fa-IR" sz="4800" b="1" dirty="0">
                <a:latin typeface="Courier New"/>
                <a:cs typeface="B Nazanin"/>
              </a:rPr>
              <a:t>همراهی پرستار مسئول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>
                <a:latin typeface="Courier New"/>
                <a:cs typeface="B Nazanin"/>
              </a:rPr>
              <a:t>o </a:t>
            </a:r>
            <a:r>
              <a:rPr lang="fa-IR" sz="5600" b="1" dirty="0">
                <a:latin typeface="Courier New"/>
                <a:cs typeface="B Nazanin"/>
              </a:rPr>
              <a:t>بیمار بوسیله ویلچر یا برانکارد جابجا شود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5600" b="1" dirty="0">
                <a:latin typeface="Courier New"/>
                <a:cs typeface="B Nazanin"/>
              </a:rPr>
              <a:t>o </a:t>
            </a:r>
            <a:r>
              <a:rPr lang="fa-IR" sz="5600" b="1" dirty="0">
                <a:latin typeface="Courier New"/>
                <a:cs typeface="B Nazanin"/>
              </a:rPr>
              <a:t>مشخصات شناسایی شامل دستبنددر بدو ورود چک شود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5600" b="1" dirty="0">
                <a:latin typeface="Courier New"/>
                <a:cs typeface="B Nazanin"/>
              </a:rPr>
              <a:t>o </a:t>
            </a:r>
            <a:r>
              <a:rPr lang="fa-IR" sz="5600" b="1" dirty="0">
                <a:latin typeface="Courier New"/>
                <a:cs typeface="B Nazanin"/>
              </a:rPr>
              <a:t>وجود تجهیزات مانیتورینگ و تجهیزات کمکی تنفسی </a:t>
            </a:r>
            <a:r>
              <a:rPr lang="fa-IR" sz="5600" b="1" dirty="0" smtClean="0">
                <a:latin typeface="Courier New"/>
                <a:cs typeface="B Nazanin"/>
              </a:rPr>
              <a:t>(اکسیژن </a:t>
            </a:r>
            <a:r>
              <a:rPr lang="fa-IR" sz="5600" b="1" dirty="0">
                <a:latin typeface="Courier New"/>
                <a:cs typeface="B Nazanin"/>
              </a:rPr>
              <a:t>، آمبوبگ </a:t>
            </a:r>
            <a:r>
              <a:rPr lang="fa-IR" sz="5600" b="1" dirty="0" smtClean="0">
                <a:latin typeface="Courier New"/>
                <a:cs typeface="B Nazanin"/>
              </a:rPr>
              <a:t>) </a:t>
            </a:r>
            <a:r>
              <a:rPr lang="fa-IR" sz="5600" b="1" dirty="0">
                <a:latin typeface="Courier New"/>
                <a:cs typeface="B Nazanin"/>
              </a:rPr>
              <a:t>در صورت ثابت نبودن علایم حیاتی یا مشکلات زمینه ای بیمار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5600" b="1" dirty="0">
                <a:latin typeface="Courier New"/>
                <a:cs typeface="B Nazanin"/>
              </a:rPr>
              <a:t>o </a:t>
            </a:r>
            <a:r>
              <a:rPr lang="fa-IR" sz="5600" b="1" dirty="0">
                <a:latin typeface="Courier New"/>
                <a:cs typeface="B Nazanin"/>
              </a:rPr>
              <a:t>رعایت حریم خصوصی و پوشش مناسب بیمار در حین انتقال بیمار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5600" b="1" dirty="0">
                <a:latin typeface="Courier New"/>
                <a:cs typeface="B Nazanin"/>
              </a:rPr>
              <a:t>o </a:t>
            </a:r>
            <a:r>
              <a:rPr lang="fa-IR" sz="5600" b="1" dirty="0">
                <a:latin typeface="Courier New"/>
                <a:cs typeface="B Nazanin"/>
              </a:rPr>
              <a:t>همراهی بیماربر همگن جهت جابجایی بیماران بدحال، کم توان و سطح هوشیاری پایین</a:t>
            </a:r>
            <a:endParaRPr lang="en-US" sz="56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450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334000" y="1752600"/>
            <a:ext cx="3124200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b="1" dirty="0">
                <a:latin typeface="B Titr,Bold"/>
                <a:cs typeface="B Titr" pitchFamily="2" charset="-78"/>
              </a:rPr>
              <a:t>مراقبت های بیهوشی و جراحی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62000" y="2424113"/>
            <a:ext cx="7696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cs typeface="B Titr" pitchFamily="2" charset="-78"/>
              </a:rPr>
              <a:t> ب-4-1: برنامه ریزی درخصوص </a:t>
            </a:r>
            <a:r>
              <a:rPr lang="fa-IR" sz="1600" dirty="0">
                <a:solidFill>
                  <a:srgbClr val="FF0000"/>
                </a:solidFill>
                <a:cs typeface="B Titr" pitchFamily="2" charset="-78"/>
              </a:rPr>
              <a:t>پذیرش بیماران در اتاق های عمل با </a:t>
            </a:r>
            <a:r>
              <a:rPr lang="fa-IR" sz="1400" dirty="0">
                <a:cs typeface="B Titr" pitchFamily="2" charset="-78"/>
              </a:rPr>
              <a:t>رعایت اولویت ها و حقوق گیرنده خدمت صورت می پذیرد.</a:t>
            </a:r>
            <a:endParaRPr lang="en-US" sz="14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2. روش اجرایی" استریل فوری اقلام خاص" تدوین شده و کارکنان مرتبط از آن آگاهی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دارند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و براساس آن عمل مینمایند</a:t>
            </a:r>
            <a:r>
              <a:rPr lang="fa-IR" sz="12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                                                     </a:t>
            </a:r>
            <a:r>
              <a:rPr lang="fa-IR" sz="1400" b="1" dirty="0" smtClean="0">
                <a:solidFill>
                  <a:srgbClr val="002060"/>
                </a:solidFill>
                <a:latin typeface="BNazanin"/>
                <a:cs typeface="B Nazanin" pitchFamily="2" charset="-78"/>
                <a:hlinkClick r:id="rId2" action="ppaction://hlinkfile"/>
              </a:rPr>
              <a:t>دستورالعمل استریلیزاسیون فوری </a:t>
            </a:r>
            <a:endParaRPr lang="fa-IR" sz="12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تعیین فهرست اقلام نیازمند به استریلیزاسیون فوری با توجه به اعمال جراحی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بیمارستان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600" b="1" dirty="0" smtClean="0">
                <a:cs typeface="B Nazanin"/>
              </a:rPr>
              <a:t>در </a:t>
            </a:r>
            <a:r>
              <a:rPr lang="fa-IR" sz="1600" b="1" dirty="0">
                <a:cs typeface="B Nazanin"/>
              </a:rPr>
              <a:t>صورت وجود اقلام تک پیچ در اتاق عمل به تعداد کافی امتیاز این سنجه کامل محسوب می گردد.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1600" b="1" dirty="0">
                <a:cs typeface="B Nazanin"/>
              </a:rPr>
              <a:t>توصیه </a:t>
            </a:r>
            <a:r>
              <a:rPr lang="fa-IR" sz="1600" b="1" dirty="0" smtClean="0">
                <a:cs typeface="B Nazanin"/>
              </a:rPr>
              <a:t>1.اتوکلاو </a:t>
            </a:r>
            <a:r>
              <a:rPr lang="fa-IR" sz="1600" b="1" dirty="0">
                <a:cs typeface="B Nazanin"/>
              </a:rPr>
              <a:t>مورد استفاده باید قادر به استریل کردن اقلام مورد نظر در مدت زمان حداکثر </a:t>
            </a:r>
            <a:r>
              <a:rPr lang="fa-IR" sz="1600" b="1" dirty="0" smtClean="0">
                <a:cs typeface="B Nazanin"/>
              </a:rPr>
              <a:t>15 </a:t>
            </a:r>
            <a:r>
              <a:rPr lang="fa-IR" sz="1600" b="1" dirty="0">
                <a:cs typeface="B Nazanin"/>
              </a:rPr>
              <a:t>دقیقه باشد.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1600" b="1" dirty="0">
                <a:cs typeface="B Nazanin"/>
              </a:rPr>
              <a:t>توصیه 2.در صورت استفاده از وسایل تک پیچ در اتاق عمل لیست وسایل وابزار جراحی با قابلیت استفاده مجدد به صورت تک پیچ بر اساس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1600" b="1" dirty="0">
                <a:cs typeface="B Nazanin"/>
              </a:rPr>
              <a:t>رشته های جراحی بیمارستان وآمار مراجعین پیش بینی شود.</a:t>
            </a:r>
            <a:endParaRPr lang="en-US" sz="16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828800"/>
            <a:ext cx="7848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ب-4-2: نظافت، شستشو، گندزدایی و استریلیزاسیون فوری در اتاق های عمل با رعایت الزامات انجام میشود.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1. " دستورالعمل ابلاغی جراحی ایمن " برای اعمال جراحی در اتاق عمل رعایت شده و کارکنان مرتبط ازآن آگاهی دارند.                                           </a:t>
            </a:r>
            <a:r>
              <a:rPr lang="fa-IR" sz="1400" b="1" dirty="0" smtClean="0">
                <a:solidFill>
                  <a:srgbClr val="0070C0"/>
                </a:solidFill>
                <a:latin typeface="BNazanin"/>
                <a:cs typeface="B Nazanin" pitchFamily="2" charset="-78"/>
                <a:hlinkClick r:id="rId2" action="ppaction://hlinkfile"/>
              </a:rPr>
              <a:t>دستورالعمل جراحی ایمن</a:t>
            </a:r>
            <a:endParaRPr lang="fa-IR" sz="1200" b="1" dirty="0" smtClean="0">
              <a:solidFill>
                <a:srgbClr val="0070C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آگاهی کارکنان جراحی و بیهوشی از چک لیست و دستورالعمل راهنمای جراحی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ایمن-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وجود چک لیست و راهنمای جراحی ایمن در اتاق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عمل-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انطباق عملکرد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کارکنان (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تمامی اجزای چک لیست و راهنمای جراحی ایمن ارزیابی میشود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.)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dirty="0">
                <a:cs typeface="B Nazanin"/>
              </a:rPr>
              <a:t>نیازی به تکمیل چک لیست نمی باشد و کنترل موارد مندرج در دستورالعمل به صورت شفاهی کافی می باشد.</a:t>
            </a:r>
            <a:endParaRPr lang="en-US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4710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828800"/>
            <a:ext cx="78486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ب-4-4: استمرار مراقبت از بیمار از بدو ورود به اتاق عمل تا زمان تحویل بیمار به بخش بستری صورت میگیرد.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9. بیماران با شرایط ایمن از اتاق عمل ترخیص و به بخشهای مرتبط منتقل می شوند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رعایت نکات پیشگیری از جا ماندن ابزار و اسفنج های جراحی در زخم های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جراحی( ثبت در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برگ گزارش عمل جراحی) - دستور انتقال بیمار از ریکاوری به بخش مربوط توسط متخصص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بیهوشی-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تحویل بیمار از اتاق عمل به بخش با رعایت اصول ایمنی و دستورات ویژه بیمار</a:t>
            </a:r>
            <a:r>
              <a:rPr lang="fa-IR" sz="2000" dirty="0">
                <a:cs typeface="B Nazanin"/>
              </a:rPr>
              <a:t> </a:t>
            </a:r>
            <a:endParaRPr lang="fa-IR" sz="2000" dirty="0" smtClean="0">
              <a:cs typeface="B Nazanin"/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sz="1600" dirty="0" smtClean="0">
              <a:cs typeface="B Yagut" pitchFamily="2" charset="-78"/>
            </a:endParaRPr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fa-IR" sz="1600" dirty="0" smtClean="0">
                <a:cs typeface="B Yagut" pitchFamily="2" charset="-78"/>
              </a:rPr>
              <a:t>( </a:t>
            </a:r>
            <a:r>
              <a:rPr lang="fa-IR" sz="1600" dirty="0">
                <a:cs typeface="B Yagut" pitchFamily="2" charset="-78"/>
              </a:rPr>
              <a:t>ثبت زمان خروج، تحویل و مستند </a:t>
            </a:r>
            <a:r>
              <a:rPr lang="fa-IR" sz="1600" dirty="0" smtClean="0">
                <a:cs typeface="B Yagut" pitchFamily="2" charset="-78"/>
              </a:rPr>
              <a:t>سازی کلیه </a:t>
            </a:r>
            <a:r>
              <a:rPr lang="fa-IR" sz="1600" dirty="0">
                <a:cs typeface="B Yagut" pitchFamily="2" charset="-78"/>
              </a:rPr>
              <a:t>مستندات مربوط به بیمار و اوراق پاراکلینیک و نمونه های بیمار در حین </a:t>
            </a:r>
            <a:r>
              <a:rPr lang="fa-IR" sz="1600" dirty="0" smtClean="0">
                <a:cs typeface="B Yagut" pitchFamily="2" charset="-78"/>
              </a:rPr>
              <a:t>تحویل بیمار </a:t>
            </a:r>
            <a:r>
              <a:rPr lang="fa-IR" sz="1600" dirty="0">
                <a:cs typeface="B Yagut" pitchFamily="2" charset="-78"/>
              </a:rPr>
              <a:t>به بخش </a:t>
            </a:r>
            <a:r>
              <a:rPr lang="fa-IR" sz="1600" dirty="0" smtClean="0">
                <a:cs typeface="B Yagut" pitchFamily="2" charset="-78"/>
              </a:rPr>
              <a:t>مربوطه، ارسال یافته های </a:t>
            </a:r>
            <a:r>
              <a:rPr lang="fa-IR" sz="1600" dirty="0">
                <a:cs typeface="B Yagut" pitchFamily="2" charset="-78"/>
              </a:rPr>
              <a:t>پایش در ریکاوری بیمار از ریکاوری به بخش که متناسب با مراقبت پس </a:t>
            </a:r>
            <a:r>
              <a:rPr lang="fa-IR" sz="1600" dirty="0" smtClean="0">
                <a:cs typeface="B Yagut" pitchFamily="2" charset="-78"/>
              </a:rPr>
              <a:t>از بیهوشی </a:t>
            </a:r>
            <a:r>
              <a:rPr lang="fa-IR" sz="1600" dirty="0">
                <a:cs typeface="B Yagut" pitchFamily="2" charset="-78"/>
              </a:rPr>
              <a:t>یا پس از آرام بخشی تعیین </a:t>
            </a:r>
            <a:r>
              <a:rPr lang="fa-IR" sz="1600" dirty="0" smtClean="0">
                <a:cs typeface="B Yagut" pitchFamily="2" charset="-78"/>
              </a:rPr>
              <a:t>شده، انتقال </a:t>
            </a:r>
            <a:r>
              <a:rPr lang="fa-IR" sz="1600" dirty="0">
                <a:cs typeface="B Yagut" pitchFamily="2" charset="-78"/>
              </a:rPr>
              <a:t>بیمار توسط پرستار با داشتن مانیتورینگ </a:t>
            </a:r>
            <a:r>
              <a:rPr lang="fa-IR" sz="1600" dirty="0" smtClean="0">
                <a:cs typeface="B Yagut" pitchFamily="2" charset="-78"/>
              </a:rPr>
              <a:t>( پالس اکسی </a:t>
            </a:r>
            <a:r>
              <a:rPr lang="fa-IR" sz="1600" dirty="0">
                <a:cs typeface="B Yagut" pitchFamily="2" charset="-78"/>
              </a:rPr>
              <a:t>متر و دستگاه فشار </a:t>
            </a:r>
            <a:r>
              <a:rPr lang="fa-IR" sz="1600" dirty="0" smtClean="0">
                <a:cs typeface="B Yagut" pitchFamily="2" charset="-78"/>
              </a:rPr>
              <a:t>سنج) و چک </a:t>
            </a:r>
            <a:r>
              <a:rPr lang="fa-IR" sz="1600" dirty="0">
                <a:cs typeface="B Yagut" pitchFamily="2" charset="-78"/>
              </a:rPr>
              <a:t>علایم حیاتی با برانکارد به بخش </a:t>
            </a:r>
            <a:r>
              <a:rPr lang="fa-IR" sz="1600" dirty="0" smtClean="0">
                <a:cs typeface="B Yagut" pitchFamily="2" charset="-78"/>
              </a:rPr>
              <a:t>مربوطه، بیان مشکلات حین جراحی و بیهوشی </a:t>
            </a:r>
            <a:r>
              <a:rPr lang="fa-IR" sz="1600" dirty="0">
                <a:cs typeface="B Yagut" pitchFamily="2" charset="-78"/>
              </a:rPr>
              <a:t>در زمان تحویل بیمار از ریکاوری به بخش </a:t>
            </a:r>
            <a:r>
              <a:rPr lang="fa-IR" sz="1600" dirty="0" smtClean="0">
                <a:cs typeface="B Yagut" pitchFamily="2" charset="-78"/>
              </a:rPr>
              <a:t>بستری، وجود </a:t>
            </a:r>
            <a:r>
              <a:rPr lang="fa-IR" sz="1600" dirty="0">
                <a:cs typeface="B Yagut" pitchFamily="2" charset="-78"/>
              </a:rPr>
              <a:t>وسایل کمک تنفسی و کپسول </a:t>
            </a:r>
            <a:r>
              <a:rPr lang="fa-IR" sz="1600" dirty="0" smtClean="0">
                <a:cs typeface="B Yagut" pitchFamily="2" charset="-78"/>
              </a:rPr>
              <a:t>اکسیژن </a:t>
            </a:r>
            <a:r>
              <a:rPr lang="fa-IR" sz="1600" dirty="0">
                <a:cs typeface="B Yagut" pitchFamily="2" charset="-78"/>
              </a:rPr>
              <a:t>درصورت انتقال بیماربه بخش های </a:t>
            </a:r>
            <a:r>
              <a:rPr lang="fa-IR" sz="1600" dirty="0" smtClean="0">
                <a:cs typeface="B Yagut" pitchFamily="2" charset="-78"/>
              </a:rPr>
              <a:t>ویژه )</a:t>
            </a:r>
            <a:endParaRPr lang="fa-IR" sz="1600" b="1" dirty="0">
              <a:solidFill>
                <a:srgbClr val="FF0000"/>
              </a:solidFill>
              <a:latin typeface="BNazanin"/>
              <a:cs typeface="B Yagut" pitchFamily="2" charset="-78"/>
            </a:endParaRPr>
          </a:p>
        </p:txBody>
      </p:sp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سنجه1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. خط مشی و روش اجرایی" رعایت الزامات ایمنی بیماران در اقدامات تهاجمی خارج از حیطه اتاق عمل "مانند اتاق زایمان، جراحی های سرپایی واسکوپی ها و سایر موارد تدوین شده و کارکنان مربوطه از آن آگاهی داشته و براساس آن عمل می 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شناسایی و فهرست اعمال جراحی و پروسیجرهای خارج از اتاق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عمل-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شناسایی عوامل تهدید کننده ایمنی بیماران در اقدامات تهاجمی خارج از حیطه اتاق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عمل و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پیش بینی نحوه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کنترل آن ها </a:t>
            </a:r>
            <a:endParaRPr lang="fa-IR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828800"/>
            <a:ext cx="78486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ب-4-5: اعمال جراحی، اسکوپی ها و سایر اقدامات تهاجمی در خارج از اتاق عمل با رعایت همه الزامات مراقبتی انجام میشود.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39750" y="1524000"/>
            <a:ext cx="8229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9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2. در محدوده زمانی از ابتدای بارداری تا 42روز پس از زایمان در صورت مراجعه اورژانس/ غیر اورژانس به بیمارستان براساس بخشنامه ابلاغی وزارت بهداشت اولین ارزیابی توسط پزشک متخصص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زنان/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ماما انجام میشود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latin typeface="BNazanin"/>
                <a:cs typeface="B Nazanin" pitchFamily="2" charset="-78"/>
              </a:rPr>
              <a:t>آگاهی پزشکان اورژانس به دستورالعمل پذیرش مادران باردار تا </a:t>
            </a:r>
            <a:r>
              <a:rPr lang="fa-IR" sz="2000" b="1" dirty="0" smtClean="0">
                <a:solidFill>
                  <a:srgbClr val="FF0000"/>
                </a:solidFill>
                <a:latin typeface="BNazanin"/>
                <a:cs typeface="B Nazanin" pitchFamily="2" charset="-78"/>
              </a:rPr>
              <a:t>42 </a:t>
            </a:r>
            <a:r>
              <a:rPr lang="fa-IR" sz="2000" b="1" dirty="0">
                <a:solidFill>
                  <a:srgbClr val="FF0000"/>
                </a:solidFill>
                <a:latin typeface="BNazanin"/>
                <a:cs typeface="B Nazanin" pitchFamily="2" charset="-78"/>
              </a:rPr>
              <a:t>روز پس از </a:t>
            </a:r>
            <a:r>
              <a:rPr lang="fa-IR" sz="2000" b="1" dirty="0" smtClean="0">
                <a:solidFill>
                  <a:srgbClr val="FF0000"/>
                </a:solidFill>
                <a:latin typeface="BNazanin"/>
                <a:cs typeface="B Nazanin" pitchFamily="2" charset="-78"/>
              </a:rPr>
              <a:t>زایمان-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ویزیت مادران باردار- ثبت نتیجه معاینات در فرم شرح حال و برگ دستورات پزشک در پرونده بیمار</a:t>
            </a:r>
            <a:endParaRPr lang="fa-IR" sz="2000" b="1" dirty="0" smtClean="0">
              <a:solidFill>
                <a:srgbClr val="FF000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638800" y="1717675"/>
            <a:ext cx="2895600" cy="6096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ب-5) مراقبت های مادر و نوزاد 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27075" y="2438400"/>
            <a:ext cx="7772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700" dirty="0">
                <a:cs typeface="B Titr" pitchFamily="2" charset="-78"/>
              </a:rPr>
              <a:t>ب-5-1: پذیرش مادران باردار در بلوک زایمان براساس تریاژ طبق دستورالعمل ابلاغی انجام میشود.</a:t>
            </a:r>
            <a:endParaRPr lang="en-US" sz="17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2. خط مشی و روش " مدیریت مادران پرخطر در بلوک زایمان" بر اساس راهنمای کشوری خدمات مامایی و زایمان تدوین شده و کارکنان مرتبط از آن آگاهی دارند و بر اساس آن عمل می 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شناسایی و مشارکت صاحبان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فرایند(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رییس بخش زایمان و ماما مسئول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بخش)-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پیش بینی اقدامات فوری در مواجهه با مادران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پرخطر</a:t>
            </a:r>
            <a:endParaRPr lang="fa-IR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905000"/>
            <a:ext cx="7848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ب-5-3: بیمارستان از مدیریت مراقبتهای مادران باردار اطمینان حاصل می کند.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6147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 eaLnBrk="1" hangingPunct="1">
              <a:lnSpc>
                <a:spcPct val="150000"/>
              </a:lnSpc>
            </a:pPr>
            <a:r>
              <a:rPr lang="fa-IR" sz="2800" b="1" smtClean="0">
                <a:solidFill>
                  <a:srgbClr val="002060"/>
                </a:solidFill>
                <a:cs typeface="B Nazanin" pitchFamily="2" charset="-78"/>
              </a:rPr>
              <a:t>ارتقای جایگاه </a:t>
            </a:r>
            <a:r>
              <a:rPr lang="fa-IR" sz="2800" b="1" smtClean="0">
                <a:solidFill>
                  <a:srgbClr val="FF0000"/>
                </a:solidFill>
                <a:cs typeface="B Nazanin" pitchFamily="2" charset="-78"/>
              </a:rPr>
              <a:t>مسئول فنی </a:t>
            </a:r>
            <a:r>
              <a:rPr lang="fa-IR" sz="2800" b="1" smtClean="0">
                <a:solidFill>
                  <a:srgbClr val="002060"/>
                </a:solidFill>
                <a:cs typeface="B Nazanin" pitchFamily="2" charset="-78"/>
              </a:rPr>
              <a:t>بیمارستان به عنوان عضو تیم مدیریت اجرایی و </a:t>
            </a:r>
            <a:r>
              <a:rPr lang="fa-IR" sz="2800" b="1" smtClean="0">
                <a:solidFill>
                  <a:srgbClr val="FF0000"/>
                </a:solidFill>
                <a:cs typeface="B Nazanin" pitchFamily="2" charset="-78"/>
              </a:rPr>
              <a:t>مسئول ایمنی </a:t>
            </a:r>
            <a:r>
              <a:rPr lang="fa-IR" sz="2800" b="1" smtClean="0">
                <a:solidFill>
                  <a:srgbClr val="002060"/>
                </a:solidFill>
                <a:cs typeface="B Nazanin" pitchFamily="2" charset="-78"/>
              </a:rPr>
              <a:t>بیمارستان در اعتباربخشی نسل نوین، </a:t>
            </a:r>
            <a:r>
              <a:rPr lang="fa-IR" sz="2800" b="1" smtClean="0">
                <a:solidFill>
                  <a:srgbClr val="FF0000"/>
                </a:solidFill>
                <a:cs typeface="B Nazanin" pitchFamily="2" charset="-78"/>
              </a:rPr>
              <a:t>به منظور تقویت نظارت پیشگیرانه </a:t>
            </a:r>
            <a:r>
              <a:rPr lang="fa-IR" sz="2800" b="1" smtClean="0">
                <a:solidFill>
                  <a:srgbClr val="002060"/>
                </a:solidFill>
                <a:cs typeface="B Nazanin" pitchFamily="2" charset="-78"/>
              </a:rPr>
              <a:t>به عنوان ضرورتی مهم و اثر گذار در امر پیشگیری و کنترل قصور پزشکی و </a:t>
            </a:r>
            <a:r>
              <a:rPr lang="fa-IR" sz="2800" b="1" smtClean="0">
                <a:solidFill>
                  <a:srgbClr val="00B050"/>
                </a:solidFill>
                <a:cs typeface="B Nazanin" pitchFamily="2" charset="-78"/>
              </a:rPr>
              <a:t>صیانت از ایمنی و حقوق بیماران</a:t>
            </a:r>
            <a:r>
              <a:rPr lang="fa-IR" sz="2800" b="1" smtClean="0">
                <a:solidFill>
                  <a:srgbClr val="002060"/>
                </a:solidFill>
                <a:cs typeface="B Nazanin" pitchFamily="2" charset="-78"/>
              </a:rPr>
              <a:t> است.</a:t>
            </a:r>
            <a:endParaRPr lang="en-US" sz="2800" b="1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3. آمپول روگام در لیست داروهای ضروری پیش بینی شده و چگونگی تهیه آن در مهلت زمانی مقرر براساس راهنمای کشوری خدمات مامایی و زایمان تعیین شده و بر اساس آن اقدام می 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 </a:t>
            </a: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پیش بینی آمپول روگام درفهرست داروهای ضروری ابلاغی کمیته دارو و درمان در بلوک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زایمان- تهیه و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تزریق آمپول روگام بر اساس دستورالعمل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ابلاغی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به مادر زایمان کرده حداکثر تا 72 ساعت پس از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زایمان-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ثبت سوابق تزریق روگام در پرونده مادر</a:t>
            </a:r>
            <a:endParaRPr lang="fa-IR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4. پایش مادر تا 2 ساعت پس از زایمان براساس دستورالعمل ابلاغی وزارت بهداشت انجام میشود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آگاهی کارکنان به اصول مراقبت مادران تا دوساعت پس از زایمان طبق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دستورالعمل-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ارایه مراقبت مستمر به مادران تا دو ساعت پس از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زایمان (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کنترل علائم حباتی، خونریزی، انقباض رحم و سایر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موارد)</a:t>
            </a:r>
            <a:endParaRPr lang="fa-IR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5. "مدیریت درد مادران باردار" براساس راهنمای کشوری خدمات مامائی و زایمان انجام میشود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دسترسی کارکنان بلوک زایمان به فایل الکترونیک راهنمای روش های بی دردی/ کاهش درد ابلاغی از وزارت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بهداشت-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آگاهی کارکنان بلوک زایمان به مزایا و معایب روش های بی دردی/ کاهش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درد-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بکارگیری حداقل یکی از روش های بی دردی/کاهش درد براساس تمایل مادر</a:t>
            </a:r>
            <a:endParaRPr lang="fa-IR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1. شناسایی صحیح نوزاد در هنگام تولد، براساس الزامات ابلاغی وزارت بهداشت، انجام میشود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 </a:t>
            </a:r>
            <a:r>
              <a:rPr lang="fa-IR" sz="2400" b="1" dirty="0" smtClean="0">
                <a:solidFill>
                  <a:srgbClr val="FF0000"/>
                </a:solidFill>
                <a:latin typeface="BNazanin"/>
                <a:cs typeface="B Titr" pitchFamily="2" charset="-78"/>
              </a:rPr>
              <a:t>(الزامی) 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شناسایی صحیح نوزاد در هنگام تولد مطابق با فرایند تعیین هویت و حفظ امنیت نوزاد مندرج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در بسته نوزاد سالم-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استفاده از مچ بند شناسایی برای مادر و نوزاد در بدو پذیرش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مادر-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ثبت مشخصات مربوط به نوزاد پس از زایمان بر مچ بند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نوزاد-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نشان دادن نوزاد و اعلام جنسیت به مادر در اولین فرصت پس از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تولد-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نصب مچ بند نوزاد بلافاصله پس از تولد در اتاق زایمان/ اتاق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عمل-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انتقال هم زمان مادر و نوزاد به بخش پس از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زایمان-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شناسایی نوزاد در هنگام انجام هر گونه اقدام مراقبتی</a:t>
            </a:r>
            <a:endParaRPr lang="fa-IR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36588" y="1676400"/>
            <a:ext cx="79248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ب-5-5: بیمارستان از مدیریت مراقبتهای نوزادان اطمینان حاصل می کند.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4.  در هر زایمان حداقل یک نفر کارشناس مامایی دارای گواهی احیای پایه نوزاد از بخش زایمان به عنوان مسئول انحصاری نوزاد حضور دارد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اخذ گواهی دوره آموزشی احیای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نوزاد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توسط ماماهای بخش زایمان/ کارشناس مراقب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نوزاد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در اتاق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عمل-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یک نفر کارشناس مامایی دارای گواهی احیای پایه نوزاد در هر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زایمان-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حضور حداقل یک کارشناس مراقب نوزاد در اتاق عمل دارای گواهی احیای پایه نوزاد</a:t>
            </a:r>
            <a:endParaRPr lang="fa-IR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5 . روش اجرایی" حفظ امنیت و ایمنی نوزاد " براساس بسته خدمتی مراقبت از نوزاد سالم در بیمارستان تدوین شده، و کارکنان مربوطه از آن آگاهی دارند و براساس آن عمل مینمایند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مشارکت صاحبان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فرآیند (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روسا و مسئولان بخش زایمان، مامایی و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نوزادان) 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لحاظ آخرین نسخه ابلاغی بسته نوزاد سالم</a:t>
            </a:r>
            <a:endParaRPr lang="fa-IR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4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19100" y="1600200"/>
            <a:ext cx="8229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77500" lnSpcReduction="20000"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9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9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3. با محوریت کمیته دارو و درمان، فهرست داروهای پر خطر و سیتوتوکسیک برای هریک از بخشها تدوین و این داروها با نشان گذاری های هشدار دهنده و شرایط ایمن، تحت نظارت سرپرستار / مسئول شیفت در یک قفسه مستقل نگهداری میشود.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9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9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7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100" b="1" dirty="0" smtClean="0">
                <a:solidFill>
                  <a:srgbClr val="FF0000"/>
                </a:solidFill>
                <a:cs typeface="B Nazanin"/>
              </a:rPr>
              <a:t>تدوین فهرست داروهای پر خطر و سیتوتوکسیک برای </a:t>
            </a:r>
            <a:r>
              <a:rPr lang="fa-IR" sz="2100" b="1" u="sng" dirty="0" smtClean="0">
                <a:solidFill>
                  <a:srgbClr val="FF0000"/>
                </a:solidFill>
                <a:cs typeface="B Nazanin"/>
              </a:rPr>
              <a:t>هریک از بخشها در </a:t>
            </a:r>
            <a:r>
              <a:rPr lang="fa-IR" sz="2100" b="1" dirty="0" smtClean="0">
                <a:solidFill>
                  <a:srgbClr val="FF0000"/>
                </a:solidFill>
                <a:cs typeface="B Nazanin"/>
              </a:rPr>
              <a:t>کمیته دارو و درمان- تعیین شیوه واحد نشان گذاری های هشداردهنده واحد برای داروهای پر خطر و سیتوتوکسیک در سطح بیمارستان- نگهداری داروها در یک قفسه مستقل و تحت نظارت سرپرستار / مسئول شیفت- استفاده ایمن و تحت کنترل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 smtClean="0">
              <a:cs typeface="B Nazanin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 smtClean="0">
              <a:cs typeface="B Nazanin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dirty="0" smtClean="0">
                <a:cs typeface="B Nazanin"/>
              </a:rPr>
              <a:t> 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800" b="1" dirty="0" smtClean="0">
                <a:cs typeface="B Nazanin"/>
              </a:rPr>
              <a:t>اولین </a:t>
            </a:r>
            <a:r>
              <a:rPr lang="fa-IR" sz="1800" b="1" dirty="0">
                <a:cs typeface="B Nazanin"/>
              </a:rPr>
              <a:t>آموزشهای لازم برای کارکنان جدیدالورود آشنایی با داروهای پرخطر بخش و ملاحظات ایمن در استفاده از آنها تحت </a:t>
            </a:r>
            <a:r>
              <a:rPr lang="fa-IR" sz="1800" b="1" dirty="0" smtClean="0">
                <a:cs typeface="B Nazanin"/>
              </a:rPr>
              <a:t>نظارت سرپرستار </a:t>
            </a:r>
            <a:r>
              <a:rPr lang="fa-IR" sz="1800" b="1" dirty="0">
                <a:cs typeface="B Nazanin"/>
              </a:rPr>
              <a:t>/ مسئول شیفت است</a:t>
            </a:r>
            <a:r>
              <a:rPr lang="fa-IR" sz="1800" b="1" dirty="0" smtClean="0">
                <a:cs typeface="B Nazanin"/>
              </a:rPr>
              <a:t>.</a:t>
            </a:r>
          </a:p>
        </p:txBody>
      </p:sp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37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486400" y="1752600"/>
            <a:ext cx="2971800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د-1) مدیریت دارویی 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09600" y="2286000"/>
            <a:ext cx="7848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د-1-5: بیمارستان از مصرف دارو، ملزومات و تجهیزات پزشکی مصرفی اطمینان حاصل مینماید.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1. روش اجرایی" مدیریت خطاهای دارویی" تدوین شده و کارکنان از آن آگاهی داشته و براساس آن عمل مینمایند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1800" b="1" dirty="0">
                <a:solidFill>
                  <a:srgbClr val="FF0000"/>
                </a:solidFill>
                <a:cs typeface="B Nazanin"/>
              </a:rPr>
              <a:t>مشارکت صاحبان </a:t>
            </a:r>
            <a:r>
              <a:rPr lang="fa-IR" sz="1800" b="1" dirty="0" smtClean="0">
                <a:solidFill>
                  <a:srgbClr val="FF0000"/>
                </a:solidFill>
                <a:cs typeface="B Nazanin"/>
              </a:rPr>
              <a:t>فرآیند (</a:t>
            </a:r>
            <a:r>
              <a:rPr lang="fa-IR" sz="1800" b="1" dirty="0">
                <a:solidFill>
                  <a:srgbClr val="FF0000"/>
                </a:solidFill>
                <a:cs typeface="B Nazanin"/>
              </a:rPr>
              <a:t>اعضای کمیته دارو ودرمان و سایر افراد به تشخیص بیمارستان</a:t>
            </a:r>
            <a:r>
              <a:rPr lang="fa-IR" sz="1800" b="1" dirty="0" smtClean="0">
                <a:solidFill>
                  <a:srgbClr val="FF0000"/>
                </a:solidFill>
                <a:cs typeface="B Nazanin"/>
              </a:rPr>
              <a:t>)- لحاظ </a:t>
            </a:r>
            <a:r>
              <a:rPr lang="fa-IR" sz="1800" b="1" dirty="0">
                <a:solidFill>
                  <a:srgbClr val="FF0000"/>
                </a:solidFill>
                <a:cs typeface="B Nazanin"/>
              </a:rPr>
              <a:t>نحوة گزارش گیری خطا وعوارض احتمالی از بخشها / </a:t>
            </a:r>
            <a:r>
              <a:rPr lang="fa-IR" sz="1800" b="1" dirty="0" smtClean="0">
                <a:solidFill>
                  <a:srgbClr val="FF0000"/>
                </a:solidFill>
                <a:cs typeface="B Nazanin"/>
              </a:rPr>
              <a:t>واحدها- </a:t>
            </a:r>
            <a:r>
              <a:rPr lang="fa-IR" sz="1800" b="1" dirty="0">
                <a:solidFill>
                  <a:srgbClr val="FF0000"/>
                </a:solidFill>
                <a:cs typeface="B Nazanin"/>
              </a:rPr>
              <a:t>پیش بینی نحوه نظارت میدانی برای شناسایی خطاهای </a:t>
            </a:r>
            <a:r>
              <a:rPr lang="fa-IR" sz="1800" b="1" dirty="0" smtClean="0">
                <a:solidFill>
                  <a:srgbClr val="FF0000"/>
                </a:solidFill>
                <a:cs typeface="B Nazanin"/>
              </a:rPr>
              <a:t>دارویی- </a:t>
            </a:r>
            <a:r>
              <a:rPr lang="fa-IR" sz="1800" b="1" dirty="0">
                <a:solidFill>
                  <a:srgbClr val="FF0000"/>
                </a:solidFill>
                <a:cs typeface="B Nazanin"/>
              </a:rPr>
              <a:t>پیش بینی نحوه تحلیل ریشه ای خطا با مشارکت افراد و </a:t>
            </a:r>
            <a:r>
              <a:rPr lang="fa-IR" sz="1800" b="1" dirty="0" smtClean="0">
                <a:solidFill>
                  <a:srgbClr val="FF0000"/>
                </a:solidFill>
                <a:cs typeface="B Nazanin"/>
              </a:rPr>
              <a:t>کمیته های مرتبط- </a:t>
            </a:r>
            <a:r>
              <a:rPr lang="fa-IR" sz="1800" b="1" dirty="0">
                <a:solidFill>
                  <a:srgbClr val="FF0000"/>
                </a:solidFill>
                <a:cs typeface="B Nazanin"/>
              </a:rPr>
              <a:t>پیش بینی نحوه </a:t>
            </a:r>
            <a:r>
              <a:rPr lang="fa-IR" sz="1800" b="1" dirty="0" smtClean="0">
                <a:solidFill>
                  <a:srgbClr val="FF0000"/>
                </a:solidFill>
                <a:cs typeface="B Nazanin"/>
              </a:rPr>
              <a:t>اطلاع رسانی </a:t>
            </a:r>
            <a:r>
              <a:rPr lang="fa-IR" sz="1800" b="1" dirty="0">
                <a:solidFill>
                  <a:srgbClr val="FF0000"/>
                </a:solidFill>
                <a:cs typeface="B Nazanin"/>
              </a:rPr>
              <a:t>خطاهای دارویی، به مراجع ذیربط داخل و خارج </a:t>
            </a:r>
            <a:r>
              <a:rPr lang="fa-IR" sz="1800" b="1" dirty="0" smtClean="0">
                <a:solidFill>
                  <a:srgbClr val="FF0000"/>
                </a:solidFill>
                <a:cs typeface="B Nazanin"/>
              </a:rPr>
              <a:t>بیمارستان- </a:t>
            </a:r>
            <a:r>
              <a:rPr lang="fa-IR" sz="1800" b="1" dirty="0">
                <a:solidFill>
                  <a:srgbClr val="FF0000"/>
                </a:solidFill>
                <a:cs typeface="B Nazanin"/>
              </a:rPr>
              <a:t>تعیین مرجع تصمیم گیری در خصوص انجام اقدامات اصلاحی / </a:t>
            </a:r>
            <a:r>
              <a:rPr lang="fa-IR" sz="1800" b="1" dirty="0" smtClean="0">
                <a:solidFill>
                  <a:srgbClr val="FF0000"/>
                </a:solidFill>
                <a:cs typeface="B Nazanin"/>
              </a:rPr>
              <a:t>پیشگیرانه</a:t>
            </a:r>
            <a:endParaRPr lang="fa-IR" sz="18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593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39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828800"/>
            <a:ext cx="7848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د-1-9: خطاهای دارویی به صورت برنامه ریزی شده کنترل میشود.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2. با محوریت کمیته دارو درمان، داروهای مشابه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( دارای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تشابه اسمی،تشابه ظاهری و تشابه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تلفظی) مورد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استفاده در بیمارستان شناسایی، فهرست آنها تدوین، به بخشها اعلام و به روز رسانی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می شود.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شناسایی و فهرست داروهای دارای تشابه اسمی، ظاهری و تلفظی مورد استفاده در بیمارستان توسط کمیته دارو و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درمان- </a:t>
            </a:r>
            <a:r>
              <a:rPr lang="fa-IR" sz="2000" b="1" u="sng" dirty="0" smtClean="0">
                <a:solidFill>
                  <a:srgbClr val="FF0000"/>
                </a:solidFill>
                <a:cs typeface="B Titr" pitchFamily="2" charset="-78"/>
              </a:rPr>
              <a:t>اطلاع رسانی </a:t>
            </a:r>
            <a:r>
              <a:rPr lang="fa-IR" sz="2000" b="1" u="sng" dirty="0">
                <a:solidFill>
                  <a:srgbClr val="FF0000"/>
                </a:solidFill>
                <a:cs typeface="B Titr" pitchFamily="2" charset="-78"/>
              </a:rPr>
              <a:t>و به روز رسانی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فهرست داروهای دارای تشابه اسمی، ظاهری و تلفظی به تمامی بخشهای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بستری-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آگاهی پرستاران</a:t>
            </a:r>
            <a:endParaRPr lang="fa-IR" sz="2000" b="1" dirty="0" smtClean="0">
              <a:solidFill>
                <a:srgbClr val="FF000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604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3. کمیته دارو درمان، با محوریت مدیر دارویی/ مسئول فنی بر روند خطاهای دارویی و عوارض جانبی نظارت مینماید و ضمن شناسایی موارد و اولویت بندی گزارشهای واصله اقدامات پیشگیرانه / اصلاحی تدوین و اجرا مینماید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اجرای نظارت میدانی اعضای کمیته دارو و درمان با محوریت مسئول فنی/مدیر دارویی بر اساس روش اجرایی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مدیریت خطاهای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دارویی در بخشهای بستری و بخشهای تشخیصی،درمانی و اتاق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عمل ها-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شناسایی موارد خطای دارویی،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اولویت بندی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و ارائه گزارش به کمیته دارو و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درمان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توسط مسئول فنی/مدیر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دارویی-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انجام اقدامات پیشگیرانه / اصلاحی</a:t>
            </a:r>
            <a:endParaRPr lang="fa-IR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614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4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7171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 eaLnBrk="1" hangingPunct="1">
              <a:lnSpc>
                <a:spcPct val="150000"/>
              </a:lnSpc>
              <a:buFont typeface="Arial" pitchFamily="34" charset="0"/>
              <a:buNone/>
            </a:pPr>
            <a:endParaRPr lang="fa-IR" sz="2800" b="1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hangingPunct="1">
              <a:lnSpc>
                <a:spcPct val="150000"/>
              </a:lnSpc>
              <a:buFont typeface="Arial" pitchFamily="34" charset="0"/>
              <a:buNone/>
            </a:pPr>
            <a:endParaRPr lang="fa-IR" sz="1800" b="1" smtClean="0">
              <a:solidFill>
                <a:srgbClr val="000000"/>
              </a:solidFill>
              <a:cs typeface="B Nazanin" pitchFamily="2" charset="-78"/>
            </a:endParaRP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77838" y="2362200"/>
            <a:ext cx="824865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الف-2-3: مسئولان ایمنی تعیین شده و براساس شرح وظایف معین در بیمارستان فعالیت می نمایند. 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32463" y="1649413"/>
            <a:ext cx="2690812" cy="4603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محور الف-2: تیم مدیریت اجرایی 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7838" y="3048000"/>
            <a:ext cx="8248650" cy="13382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>
                <a:cs typeface="B Nazanin" pitchFamily="2" charset="-78"/>
              </a:rPr>
              <a:t>سنجه 1: مسئول فنی براساس ابلاغ صادره به عنوان مسئول ایمنی نیز فعالیت می نماید.  </a:t>
            </a:r>
            <a:r>
              <a:rPr lang="fa-IR" b="1" dirty="0">
                <a:solidFill>
                  <a:srgbClr val="FF0000"/>
                </a:solidFill>
                <a:cs typeface="B Titr" pitchFamily="2" charset="-78"/>
              </a:rPr>
              <a:t>( الزامی )</a:t>
            </a:r>
          </a:p>
          <a:p>
            <a:pPr algn="r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>
                <a:solidFill>
                  <a:srgbClr val="FF3300"/>
                </a:solidFill>
                <a:cs typeface="B Nazanin" pitchFamily="2" charset="-78"/>
              </a:rPr>
              <a:t>مسئول فنی شیفت صبح- صدور ابلاغ توسط رئیس بیمارستان- ذکر شرح وظایف در ابلاغ- ارسال رونوشت </a:t>
            </a:r>
            <a:endParaRPr lang="en-US" b="1" dirty="0">
              <a:solidFill>
                <a:srgbClr val="FF3300"/>
              </a:solidFill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" y="4686300"/>
            <a:ext cx="8248650" cy="9239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>
                <a:cs typeface="B Nazanin" pitchFamily="2" charset="-78"/>
              </a:rPr>
              <a:t>سنجه 2: مسئول ایمنی براساس شرح وظایف ابلاغی و حدود اختیارات، فعالیت می کند</a:t>
            </a:r>
            <a:r>
              <a:rPr lang="fa-IR" dirty="0"/>
              <a:t>.</a:t>
            </a:r>
          </a:p>
          <a:p>
            <a:pPr algn="r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>
                <a:solidFill>
                  <a:srgbClr val="FF3300"/>
                </a:solidFill>
                <a:cs typeface="B Nazanin" pitchFamily="2" charset="-78"/>
              </a:rPr>
              <a:t>فعالیت براساس شرح وظایف- نظارت میدانی بر روند پیشرفت برنامه عملیاتی </a:t>
            </a:r>
            <a:endParaRPr lang="en-US" b="1" dirty="0">
              <a:solidFill>
                <a:srgbClr val="FF33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8 . ثبت شماره كد مخصوص هر استریل كننده، نتایج انجام آزمونهای روزانه، نتایج آزمون های اسپور، نمودار یا پرینت دستگاه كه مدت زمان مواجهه و درجه حرارت را مشخص نموده باشد، نام مسئول هر مرحله بارگذاری، هرنوع اقدام وخدمات نگهداری از جمله نگهداری پیشگیرانه و آزمونهای كالیبراسیون برای هر دستگاه استریل كننده، موجود است و حداقل برای یك سال نگهداری ميشود.</a:t>
            </a:r>
          </a:p>
        </p:txBody>
      </p:sp>
      <p:pic>
        <p:nvPicPr>
          <p:cNvPr id="624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056188" y="1752600"/>
            <a:ext cx="3352800" cy="533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ه- 3) مدیریت استریلیزاسیون 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09600" y="2590800"/>
            <a:ext cx="7848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ه-3-1: بیمارستان ازصحت عملکرد دستگاههای استريل كننده اطمینان حاصل می كند.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2500" lnSpcReduction="20000"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وجود مستندات اختصاصي هر دستگاه كه شامل تمامي تستهای انجام شده برای هر دستگاه با مشخصات مندرج در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سنجه- شماره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كد مخصوص هر استریل كننده، نتایج آزمونهای روزانه و آزمون های اسپور یا پرینت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دستگاه-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ثبت نام مسئول هر مرحله بارگذاری وخدمات نگهداری از جمله نگهداری پیشگیرانه و آزمونهای كالیبراسیون برای هر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دستگاه-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نگهداری مستندات مذكور حداقل برای یك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سال-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وجود شاخصهای شیمیایي پایش فرایند استریلیزاسیون در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بسته ها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و پكهای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استریل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400" dirty="0" smtClean="0">
                <a:cs typeface="B Nazanin"/>
              </a:rPr>
              <a:t>مستندات </a:t>
            </a:r>
            <a:r>
              <a:rPr lang="fa-IR" sz="2400" dirty="0">
                <a:cs typeface="B Nazanin"/>
              </a:rPr>
              <a:t>هر دستگاه استریل كننده به صورت متمركز در بخش وجود داشته و حداقل شامل موارد ذیل باشد: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dirty="0">
                <a:latin typeface="Wingdings"/>
                <a:cs typeface="B Nazanin"/>
              </a:rPr>
              <a:t> شماره كد مخصوص هر اتوكلاو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dirty="0">
                <a:latin typeface="Wingdings"/>
                <a:cs typeface="B Nazanin"/>
              </a:rPr>
              <a:t> نتایج آزمون اسپور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dirty="0">
                <a:latin typeface="Wingdings"/>
                <a:cs typeface="B Nazanin"/>
              </a:rPr>
              <a:t> نمودار یا پرینت دستگاه كه زمان مواجهه و درجه حرارت را ثبت كرده باشد.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dirty="0">
                <a:latin typeface="Wingdings"/>
                <a:cs typeface="B Nazanin"/>
              </a:rPr>
              <a:t> نام مسئول هر بار بارگذاری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dirty="0">
                <a:latin typeface="Wingdings"/>
                <a:cs typeface="B Nazanin"/>
              </a:rPr>
              <a:t> هر نوع اقدام و خدمات پیشگیرانه </a:t>
            </a:r>
            <a:r>
              <a:rPr lang="fa-IR" sz="2000" dirty="0" smtClean="0">
                <a:latin typeface="Arial"/>
                <a:cs typeface="B Nazanin"/>
              </a:rPr>
              <a:t>(</a:t>
            </a:r>
            <a:r>
              <a:rPr lang="en-US" sz="2000" dirty="0" smtClean="0">
                <a:latin typeface="Arial"/>
                <a:cs typeface="B Nazanin"/>
              </a:rPr>
              <a:t>pm </a:t>
            </a:r>
            <a:r>
              <a:rPr lang="fa-IR" sz="2000" dirty="0" smtClean="0">
                <a:latin typeface="Arial"/>
                <a:cs typeface="B Nazanin"/>
              </a:rPr>
              <a:t>) و </a:t>
            </a:r>
            <a:r>
              <a:rPr lang="fa-IR" sz="2000" dirty="0">
                <a:latin typeface="Arial"/>
                <a:cs typeface="B Nazanin"/>
              </a:rPr>
              <a:t>آزمون های كالیبراسیون</a:t>
            </a: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634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4 دستورالعمل"گندزدایي ابزارهای جراحي با قابلیت استفاده مجدد" تدوین شده و كاركنان مرتبط از آن آگاهي دارند و براساس آن عمل مينمایند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عدم مغایرت با دستورالعمل های ابلاغي استریلیزاسیون</a:t>
            </a:r>
            <a:endParaRPr lang="fa-IR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645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5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85800" y="1752600"/>
            <a:ext cx="7848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ه-3-3: بیمارستان از روشهای شستشو، پاک سازی و گندزدايی ابزار و وسايل، قبل از استريلیزاسیون اطمینان حاصل مینمايد.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2500" lnSpcReduction="20000"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1. خط مشی و روش "ارزش گذاری و فرهنگ سازی رعایت اصول بهداشت دست در بین پزشکان /پرستاران و سایر کارکنان بالینی" با حداقلهای مورد انتظار تدوین و کارکنان از آن آگاهی داشته و براساس آن عمل میشود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صاحبان فرایند و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ذینفعان (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کمیته کنترل عفونت و با مشارکت مسئول ایمنی، مسئولان واحدها / بخشها و نمایندگان گروه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پزشکان) -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نحوه فرهنگ سازی رعایت اصول بهداشت دست در بین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کارکنان-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کسب اطمینان از ارزش گذاری بهداشت دست در محیط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بیمارستان- پیش بینی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روشهای انگیزشی در جهت مشارکت کارکنان در ترویج و ارزش گذاری به اصول رعایت بهداشت دست</a:t>
            </a:r>
            <a:endParaRPr lang="fa-IR" sz="2000" b="1" dirty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655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4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257800" y="1828800"/>
            <a:ext cx="3200400" cy="381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cs typeface="B Titr" pitchFamily="2" charset="-78"/>
              </a:rPr>
              <a:t>ه-6) پیشگیری و کنترل عفونت 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62000" y="2362200"/>
            <a:ext cx="7848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ه-6-1: بهداشت دستها مطابق بخشنامه ابلاغي وزارت بهداشت رعايت و بر اجرای آن نظارت ميشود.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2. بخشنامه ابلاغی وزارت بهداشت در خصوص بهداشت دستها توسط کارکنان مرتبط رعایت میشود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  <a:hlinkClick r:id="rId2" action="ppaction://hlinkfile"/>
              </a:rPr>
              <a:t>دستورالعمل بهداشت دست</a:t>
            </a: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موجود و در دسترس بودن دستورالعمل بهداشت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دستها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برای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کارکنان</a:t>
            </a:r>
            <a:r>
              <a:rPr lang="fa-IR" sz="2000" b="1" dirty="0" smtClean="0">
                <a:solidFill>
                  <a:srgbClr val="FF0000"/>
                </a:solidFill>
                <a:latin typeface="BNazanin"/>
                <a:cs typeface="B Nazanin" pitchFamily="2" charset="-78"/>
              </a:rPr>
              <a:t>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آموزش کلیه کارکنان در خصوص دستورالعمل بهداشت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دست-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مطلع بودن کارکنان از دستورالعمل بهداشت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دست-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رعایت بهداشت دست توسط کارکنان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بالینی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(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شستن دستها با آب و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صابون، </a:t>
            </a:r>
            <a:r>
              <a:rPr lang="fa-IR" sz="2000" b="1" dirty="0" smtClean="0">
                <a:solidFill>
                  <a:srgbClr val="FF0000"/>
                </a:solidFill>
                <a:latin typeface="Symbol"/>
                <a:cs typeface="B Nazanin"/>
              </a:rPr>
              <a:t> </a:t>
            </a:r>
            <a:r>
              <a:rPr lang="fa-IR" sz="2000" b="1" dirty="0">
                <a:solidFill>
                  <a:srgbClr val="FF0000"/>
                </a:solidFill>
                <a:latin typeface="Symbol"/>
                <a:cs typeface="B Nazanin"/>
              </a:rPr>
              <a:t>ضدعفونی کردن </a:t>
            </a:r>
            <a:r>
              <a:rPr lang="fa-IR" sz="2000" b="1" dirty="0" smtClean="0">
                <a:solidFill>
                  <a:srgbClr val="FF0000"/>
                </a:solidFill>
                <a:latin typeface="Symbol"/>
                <a:cs typeface="B Nazanin"/>
              </a:rPr>
              <a:t>دستها،  آماده </a:t>
            </a:r>
            <a:r>
              <a:rPr lang="fa-IR" sz="2000" b="1" dirty="0">
                <a:solidFill>
                  <a:srgbClr val="FF0000"/>
                </a:solidFill>
                <a:latin typeface="Symbol"/>
                <a:cs typeface="B Nazanin"/>
              </a:rPr>
              <a:t>سازی دستها برای اعمال جراحی </a:t>
            </a:r>
            <a:r>
              <a:rPr lang="fa-IR" sz="2000" b="1" dirty="0" smtClean="0">
                <a:solidFill>
                  <a:srgbClr val="FF0000"/>
                </a:solidFill>
                <a:latin typeface="Symbol"/>
                <a:cs typeface="B Nazanin"/>
              </a:rPr>
              <a:t>( تهاجمی </a:t>
            </a:r>
            <a:r>
              <a:rPr lang="fa-IR" sz="2000" b="1" dirty="0">
                <a:solidFill>
                  <a:srgbClr val="FF0000"/>
                </a:solidFill>
                <a:latin typeface="Symbol"/>
                <a:cs typeface="B Nazanin"/>
              </a:rPr>
              <a:t>و نیمه </a:t>
            </a:r>
            <a:r>
              <a:rPr lang="fa-IR" sz="2000" b="1" dirty="0" smtClean="0">
                <a:solidFill>
                  <a:srgbClr val="FF0000"/>
                </a:solidFill>
                <a:latin typeface="Symbol"/>
                <a:cs typeface="B Nazanin"/>
              </a:rPr>
              <a:t>تهاجمی) . </a:t>
            </a:r>
            <a:endParaRPr lang="fa-IR" sz="2000" b="1" dirty="0" smtClean="0">
              <a:solidFill>
                <a:srgbClr val="FF0000"/>
              </a:solidFill>
              <a:cs typeface="B Nazanin"/>
            </a:endParaRPr>
          </a:p>
        </p:txBody>
      </p:sp>
      <p:pic>
        <p:nvPicPr>
          <p:cNvPr id="665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56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3. براساس چک لیست، میزان رعایت و پذیرش بهداشت دست در تمام بخشها/واحدهای درمانی ارزیابی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میشود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آگاهی سوپروایزر/پرستار کنترل عفونت از دستورالعمل، چک لیست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تخصصیو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نحوه ارزیابی، میزان رعایت و پذیرش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بهداشت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دست- انجام ارزیابی ها توسط سوپروایزر/پرستار کنترل عفونت طبق برنامه زمان بندی و ارائه گزارش ارزیابی(حداقل سالیانه و در مقطع چهار هفته ای) - بررسی نتایج ممیزی بهداشت دست در کمیته کنترل عفونت- ارائه نتایج ارزیابی به واحدها / بخشهای مربوطه</a:t>
            </a:r>
          </a:p>
        </p:txBody>
      </p:sp>
      <p:pic>
        <p:nvPicPr>
          <p:cNvPr id="675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58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4. اسکراب دست منطبق با آخرین دستورالعمل ابلاغی وزارت بهداشت، جهت تمام اقدامات تهاجمی انجام میشود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0000"/>
                </a:solidFill>
                <a:cs typeface="B Nazanin"/>
              </a:rPr>
              <a:t>آگاهی جراحان، پرستاران اسکراب، ماماها، در اتاقهای عملِ بستری و سرپایی از مفاد راهنمای بهداشت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دست-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وجود امکانات لازم جهت اسکراب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جراحی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در اتاقهای عملِ بستری و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سرپایی-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وجود لیست اقدامات تهاجمی در بخشهای بستری و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سرپایی-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آگاهی کارکنان بالینی از لیست اقدامت تهاجمی اختصاصی بخش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مربوط-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انجام اسکراب دست توسط پزشکان، پرستاران،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تکنسین ها </a:t>
            </a:r>
            <a:r>
              <a:rPr lang="fa-IR" sz="2000" b="1" dirty="0">
                <a:solidFill>
                  <a:srgbClr val="FF0000"/>
                </a:solidFill>
                <a:cs typeface="B Nazanin"/>
              </a:rPr>
              <a:t>قبل از اعمال جراحی و اقدامات تشخیصی درمانی </a:t>
            </a:r>
            <a:r>
              <a:rPr lang="fa-IR" sz="2000" b="1" dirty="0" smtClean="0">
                <a:solidFill>
                  <a:srgbClr val="FF0000"/>
                </a:solidFill>
                <a:cs typeface="B Nazanin"/>
              </a:rPr>
              <a:t>تهاجمی</a:t>
            </a:r>
            <a:endParaRPr lang="fa-IR" sz="2000" b="1" dirty="0" smtClean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686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1. روش اجرایی "پیشگیری و کنترل عفونتهای موضع جراحی یا محل نمونه برداری"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تدوین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شده و کارکنان از آن آگاهی دارند و براساس آن عمل مینمایند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شناسایی صاحبان فرایند و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ذینفعان(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توسط کمیته کنترل عفونت بیمارستان با مشارکت روسا و مسئولان بخشهای جراحی و اتاق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عمل)- اطلاع به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کارکنان بالینی</a:t>
            </a:r>
            <a:endParaRPr lang="fa-IR" sz="2000" b="1" dirty="0" smtClean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696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63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828800"/>
            <a:ext cx="7848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itchFamily="2" charset="-78"/>
              </a:rPr>
              <a:t>ه-6-4: خطر انتقال شايع عفونت به بیماران، ناشي از ارائه خدمات مراقبتي به صورت برنامه ريزی شده پیشگیری و کنترل ميشود.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2. روش اجرایی "پیشگیری از عفونت مجاری تنفسی که از طریق انتوباسیون، حمایت تنفسی با ونتیلاتور یا تراکئوستومی ایجاد میشود،" تدوین شده وکارکنان از آن آگاهی دارند و براساس آن عمل مینمایند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شناسایی صاحبان فرایند و ذینفعان (توسط کمیته کنترل عفونت بیمارستان با مشارکت با مشارکت متخصصین بیهوشی و مسئولان بخشهای ویژه)- اطلاع به کارکنان بالینی</a:t>
            </a:r>
            <a:endParaRPr lang="fa-IR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 : روش اجرایی "پیشگیری و کنترل عفونتهای کتترهای عروقی" تدوین شده و کارکنان از آن آگاهی دارند و براساس آن عمل مینمایند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صاحبان فرایند و ذینفعان (توسط کمیته کنترل عفونت بیمارستان با مشارکت روسا و مسئولان بخشها/ واحدها)- اطلاع به کارکنان بالینی</a:t>
            </a:r>
            <a:endParaRPr lang="fa-IR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706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66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4. روش اجرایی "پیشگیری و کنترل عفونتهای کتترهای ادراری " تدوین شده و کارکنان از آن آگاهی دارند و براساس آن عمل مینمایند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صاحبان فرایند و ذینفعان (توسط کمیته کنترل عفونت بیمارستان با مشارکت روسا و مسئولان بخشها/ واحدها)- اطلاع به کارکنان بالینی</a:t>
            </a:r>
            <a:endParaRPr lang="fa-IR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5. روش اجرایی "پیشگیری و کنترل عفونت اقدامات درمانی و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اسکوپی ها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" تدوین شده و کارکنان از آن آگاهی دارند و براساس آن عمل مینمایند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صاحبان فرایند و ذینفعان ( توسط کمیته کنترل عفونت بیمارستان با مشارکت روسا و مسئولان بخشها/ واحدها و مسئولان بخشهای اسکوپی)-</a:t>
            </a:r>
            <a:r>
              <a:rPr lang="fa-IR" sz="2000" dirty="0" smtClean="0"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 اطلاع به کارکنان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بالینی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fa-IR" sz="1600" b="1" dirty="0">
                <a:cs typeface="B Nazanin" panose="00000400000000000000" pitchFamily="2" charset="-78"/>
              </a:rPr>
              <a:t>مورد نحوه پاکسازی، ضدعفونی و استریلیزاسیون تجهیزات </a:t>
            </a:r>
            <a:r>
              <a:rPr lang="fa-IR" sz="1600" b="1" dirty="0" smtClean="0">
                <a:cs typeface="B Nazanin" panose="00000400000000000000" pitchFamily="2" charset="-78"/>
              </a:rPr>
              <a:t>اسکوپی-</a:t>
            </a:r>
            <a:r>
              <a:rPr lang="fa-IR" sz="1600" b="1" dirty="0">
                <a:cs typeface="B Nazanin" panose="00000400000000000000" pitchFamily="2" charset="-78"/>
              </a:rPr>
              <a:t>ضرورت استفاده از وسایل </a:t>
            </a:r>
            <a:r>
              <a:rPr lang="fa-IR" sz="1600" b="1" dirty="0" smtClean="0">
                <a:cs typeface="B Nazanin" panose="00000400000000000000" pitchFamily="2" charset="-78"/>
              </a:rPr>
              <a:t>یکبارمصرف </a:t>
            </a:r>
            <a:r>
              <a:rPr lang="fa-IR" sz="1600" b="1" dirty="0">
                <a:cs typeface="B Nazanin" panose="00000400000000000000" pitchFamily="2" charset="-78"/>
              </a:rPr>
              <a:t>در حین </a:t>
            </a:r>
            <a:r>
              <a:rPr lang="fa-IR" sz="1600" b="1" dirty="0" smtClean="0">
                <a:cs typeface="B Nazanin" panose="00000400000000000000" pitchFamily="2" charset="-78"/>
              </a:rPr>
              <a:t>اسکوپی ها-نحوه </a:t>
            </a:r>
            <a:r>
              <a:rPr lang="fa-IR" sz="1600" b="1" dirty="0">
                <a:cs typeface="B Nazanin" panose="00000400000000000000" pitchFamily="2" charset="-78"/>
              </a:rPr>
              <a:t>نگهداری تجهیزات اسکوپی و پایش فرایندهای ضدعفونی و استریلیزاسیون</a:t>
            </a:r>
            <a:endParaRPr lang="fa-IR" sz="16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716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3: طی حکمی از سوی رئیس بیمارستان، یک نفر از پزشکان/ پرستاران با سابقه حداقل 5 سال کار در بخش های بالینی به عنوان"کارشناس هماهنگ کننده ایمنی بیمار" تعیین شده است</a:t>
            </a:r>
            <a:r>
              <a:rPr lang="fa-IR" sz="1800" b="1" dirty="0" smtClean="0">
                <a:solidFill>
                  <a:srgbClr val="FF0000"/>
                </a:solidFill>
                <a:latin typeface="BNazanin"/>
                <a:cs typeface="B Titr" pitchFamily="2" charset="-78"/>
              </a:rPr>
              <a:t>.( الزامی) </a:t>
            </a:r>
          </a:p>
          <a:p>
            <a:pPr algn="r"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1800" b="1" dirty="0">
                <a:solidFill>
                  <a:srgbClr val="FF3300"/>
                </a:solidFill>
                <a:cs typeface="B Nazanin" pitchFamily="2" charset="-78"/>
              </a:rPr>
              <a:t>صدور ابلاغ توسط رئیس بیمارستان- پزشک/ پرستار با سابقه حداقل 5 سال کار در بخش های بالینی- ذکر شرح وظایف در ابلاغ- تعیین سطح پاسخگویی- ارسال رونوشت</a:t>
            </a:r>
            <a:r>
              <a:rPr lang="fa-IR" sz="1800" b="1" dirty="0">
                <a:solidFill>
                  <a:srgbClr val="002060"/>
                </a:solidFill>
                <a:cs typeface="B Nazanin" pitchFamily="2" charset="-78"/>
              </a:rPr>
              <a:t> </a:t>
            </a:r>
            <a:endParaRPr lang="fa-IR" sz="1800" b="1" dirty="0" smtClean="0">
              <a:solidFill>
                <a:srgbClr val="002060"/>
              </a:solidFill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endParaRPr lang="fa-IR" sz="1800" b="1" dirty="0">
              <a:solidFill>
                <a:srgbClr val="002060"/>
              </a:solidFill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1600" b="1" dirty="0" smtClean="0">
                <a:solidFill>
                  <a:schemeClr val="tx1"/>
                </a:solidFill>
                <a:cs typeface="B Yagut" pitchFamily="2" charset="-78"/>
              </a:rPr>
              <a:t>مسئول </a:t>
            </a:r>
            <a:r>
              <a:rPr lang="fa-IR" sz="1600" b="1" dirty="0">
                <a:solidFill>
                  <a:schemeClr val="tx1"/>
                </a:solidFill>
                <a:cs typeface="B Yagut" pitchFamily="2" charset="-78"/>
              </a:rPr>
              <a:t>ایمنی پاسخگوی تمامی موارد مرتبط با ایمنی اعم از ایمنی بیماران، مراجعین،کارکنان و بیمارستان است و کارشناس </a:t>
            </a:r>
            <a:r>
              <a:rPr lang="fa-IR" sz="1600" b="1" dirty="0" smtClean="0">
                <a:solidFill>
                  <a:schemeClr val="tx1"/>
                </a:solidFill>
                <a:cs typeface="B Yagut" pitchFamily="2" charset="-78"/>
              </a:rPr>
              <a:t>هماهنگ کننده </a:t>
            </a:r>
            <a:r>
              <a:rPr lang="fa-IR" sz="1600" b="1" dirty="0">
                <a:solidFill>
                  <a:schemeClr val="tx1"/>
                </a:solidFill>
                <a:cs typeface="B Yagut" pitchFamily="2" charset="-78"/>
              </a:rPr>
              <a:t>ایمنی بیمار متمرکز </a:t>
            </a:r>
            <a:r>
              <a:rPr lang="fa-IR" sz="1600" b="1" dirty="0" smtClean="0">
                <a:solidFill>
                  <a:schemeClr val="tx1"/>
                </a:solidFill>
                <a:cs typeface="B Yagut" pitchFamily="2" charset="-78"/>
              </a:rPr>
              <a:t>برنامه های </a:t>
            </a:r>
            <a:r>
              <a:rPr lang="fa-IR" sz="1600" b="1" dirty="0">
                <a:solidFill>
                  <a:schemeClr val="tx1"/>
                </a:solidFill>
                <a:cs typeface="B Yagut" pitchFamily="2" charset="-78"/>
              </a:rPr>
              <a:t>ایمنی بیمار بوده و اقدامات خود را با هماهنگی مسئول ایمنی بیمارستان انجام میدهد.</a:t>
            </a:r>
            <a:endParaRPr lang="en-US" sz="1600" b="1" dirty="0">
              <a:solidFill>
                <a:schemeClr val="tx1"/>
              </a:solidFill>
              <a:cs typeface="B Yagut" pitchFamily="2" charset="-78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85000" lnSpcReduction="10000"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6. روش اجرایی "مصرف منطقی آنتی بیوتیکها" حداقل شامل پروتکل تجویز آنتی بیوتیک پروفیلاکسی قبل از اعمال جراحی، دستورالعملهای مصرف آنتی بیوتیک برای عفونتهای مهم و شایع مرکز درمانی و محدودیت مصرف آنتی بیوتیک با توجه به الگوی مقاومت میکروبی، تدوین شده و کارکنان از آن آگاهی دارند و براساس آن عمل مینمایند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شناسایی صاحبان فرایند و ذینفعان(توسط کمیته کنترل عفونت بیمارستان با مشارکت مدیر دارویی و پزشکان متخصص داخلی، جراحی، بیهوشی و مسئول فنی آزمایشگاه در بیمارستانهای تک تخصصی متخصصین رشته مربوطه و روسا و مسئولان بخشها/ واحدها تدوین میشود. )-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اطلاع به کارکنان بالینی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 smtClean="0">
              <a:cs typeface="B Nazanin" panose="00000400000000000000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fa-IR" sz="19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حداقل </a:t>
            </a:r>
            <a:r>
              <a:rPr lang="fa-IR" sz="19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شامل پروتکل تجویز </a:t>
            </a:r>
            <a:r>
              <a:rPr lang="fa-IR" sz="19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آنتی بیوتیک پروفیلاکسی قبل </a:t>
            </a:r>
            <a:r>
              <a:rPr lang="fa-IR" sz="19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از اعمال جراحی، دستورالعملهای مصرف </a:t>
            </a:r>
            <a:r>
              <a:rPr lang="fa-IR" sz="19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آنتی بیوتیک </a:t>
            </a:r>
            <a:r>
              <a:rPr lang="fa-IR" sz="19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برای عفونتهای مهم و شایع مرکز درمانی و محدودیت مصرف </a:t>
            </a:r>
            <a:r>
              <a:rPr lang="fa-IR" sz="19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آنتی بیوتیک </a:t>
            </a:r>
            <a:r>
              <a:rPr lang="fa-IR" sz="19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با </a:t>
            </a:r>
            <a:r>
              <a:rPr lang="fa-IR" sz="19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توجه به </a:t>
            </a:r>
            <a:r>
              <a:rPr lang="fa-IR" sz="19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الگوی مقاومت میکروبی، مد نظر قرار گیرد.</a:t>
            </a:r>
            <a:endParaRPr lang="fa-IR" sz="1900" b="1" dirty="0" smtClean="0">
              <a:solidFill>
                <a:schemeClr val="tx1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727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70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7 . روش اجرایی "حفاظت بیماران دچار نقص ایمنی" با حداقلهای مورد انتظار تدوین شده و کارکنان از آن آگاهی دارند و بر اساس آن عمل مینمایند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صاحبان فرایند و ذینفعان (توسط کمیته کنترل عفونت بیمارستان با مشارکت روسا و مسئولان بخشها/ واحدها)- اطلاع به کارکنان بالینی</a:t>
            </a:r>
            <a:endParaRPr lang="fa-IR" sz="2000" b="1" dirty="0">
              <a:solidFill>
                <a:srgbClr val="FF330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fa-IR" sz="16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حداقل شامل موارد رعایت </a:t>
            </a:r>
            <a:r>
              <a:rPr lang="fa-IR" sz="16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احتیاطات استاندارد</a:t>
            </a:r>
            <a:r>
              <a:rPr lang="fa-IR" sz="16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، آموزش کارکنان و بیماران و شرایط </a:t>
            </a:r>
            <a:r>
              <a:rPr lang="fa-IR" sz="16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خاص استفاده </a:t>
            </a:r>
            <a:r>
              <a:rPr lang="fa-IR" sz="16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از اتاق ایزوله فشار مثبت، جهت بیماران پیوند اعضاء تدوین گردد.</a:t>
            </a:r>
            <a:endParaRPr lang="fa-IR" sz="1600" b="1" dirty="0" smtClean="0">
              <a:solidFill>
                <a:schemeClr val="tx1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737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9 : معیارهای" ایزولاسیون بیماران با بیماریهای واگیردار احتمالی" طبق دستورالعمل ابلاغی وزارت بهداشت رعایت میشود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دسترسی کارکنان مرتبط به دستورالعمل ابلاغی وزارت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بهداشت-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آگاهی کارکنان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بالینی-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وجود اتاق ایزوله معمولی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و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اتاق ایزوله فشار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منفی و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امکانات و تجهیزات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لازم-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استفاده صحیح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از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اتاق ایزوله معمولی و فشار منفی براساس شرایط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بیماران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747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75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r" rtl="1" eaLnBrk="1" fontAlgn="auto" hangingPunct="1">
              <a:spcAft>
                <a:spcPts val="0"/>
              </a:spcAft>
              <a:defRPr/>
            </a:pPr>
            <a:endParaRPr lang="fa-IR" sz="2000" dirty="0" smtClean="0">
              <a:cs typeface="B Nazanin" panose="00000400000000000000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sz="2000" dirty="0">
              <a:cs typeface="B Nazanin" panose="00000400000000000000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sz="2000" dirty="0" smtClean="0">
              <a:cs typeface="B Nazanin" panose="00000400000000000000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sz="2000" dirty="0">
              <a:cs typeface="B Nazanin" panose="00000400000000000000" pitchFamily="2" charset="-78"/>
            </a:endParaRPr>
          </a:p>
          <a:p>
            <a:pPr marL="0" indent="0" algn="just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900" b="1" dirty="0" smtClean="0">
              <a:cs typeface="B Nazanin" panose="00000400000000000000" pitchFamily="2" charset="-78"/>
            </a:endParaRPr>
          </a:p>
          <a:p>
            <a:pPr marL="0" indent="0" algn="just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8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سنجه </a:t>
            </a:r>
            <a:r>
              <a:rPr lang="fa-IR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1. برچسب بر روی ظروف حاوی نمونه دارای حداقل شامل: دو نشانه برای شناسایی و تعیین هویت بیمار، تاریخ و زمان دقیق </a:t>
            </a:r>
            <a:r>
              <a:rPr lang="fa-IR" sz="18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نمونه گیری</a:t>
            </a:r>
            <a:r>
              <a:rPr lang="fa-IR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، بخش و </a:t>
            </a:r>
            <a:r>
              <a:rPr lang="fa-IR" sz="18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شماره تخت </a:t>
            </a:r>
            <a:r>
              <a:rPr lang="fa-IR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و نوع یا گروه آزمایش در مورد بیمار بستری میباشد</a:t>
            </a:r>
            <a:r>
              <a:rPr lang="fa-IR" sz="19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.</a:t>
            </a:r>
          </a:p>
          <a:p>
            <a:pPr algn="just" rtl="1" eaLnBrk="1" fontAlgn="auto" hangingPunct="1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18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اطلاع  رسانی و </a:t>
            </a:r>
            <a:r>
              <a:rPr lang="fa-IR" sz="1800" b="1" dirty="0">
                <a:solidFill>
                  <a:srgbClr val="FF3300"/>
                </a:solidFill>
                <a:cs typeface="B Nazanin" panose="00000400000000000000" pitchFamily="2" charset="-78"/>
              </a:rPr>
              <a:t>آگاهی کارکنان </a:t>
            </a:r>
            <a:r>
              <a:rPr lang="fa-IR" sz="18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به </a:t>
            </a:r>
            <a:r>
              <a:rPr lang="fa-IR" sz="1800" b="1" dirty="0">
                <a:solidFill>
                  <a:srgbClr val="FF3300"/>
                </a:solidFill>
                <a:cs typeface="B Nazanin" panose="00000400000000000000" pitchFamily="2" charset="-78"/>
              </a:rPr>
              <a:t>بخشهای بستری در خصوص نحوه و الزامات برچسب گذاری </a:t>
            </a:r>
            <a:r>
              <a:rPr lang="fa-IR" sz="18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نمونه های آزمایش- </a:t>
            </a:r>
            <a:r>
              <a:rPr lang="fa-IR" sz="1800" b="1" dirty="0">
                <a:solidFill>
                  <a:srgbClr val="FF3300"/>
                </a:solidFill>
                <a:cs typeface="B Nazanin" panose="00000400000000000000" pitchFamily="2" charset="-78"/>
              </a:rPr>
              <a:t>تعیین هویت بیمار حداقل با دو کد </a:t>
            </a:r>
            <a:r>
              <a:rPr lang="fa-IR" sz="18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شناسایی </a:t>
            </a:r>
            <a:r>
              <a:rPr lang="fa-IR" sz="1800" b="1" dirty="0">
                <a:solidFill>
                  <a:srgbClr val="FF3300"/>
                </a:solidFill>
                <a:cs typeface="B Nazanin" panose="00000400000000000000" pitchFamily="2" charset="-78"/>
              </a:rPr>
              <a:t>روی ظروف حاوی نمونه بیماران </a:t>
            </a:r>
            <a:r>
              <a:rPr lang="fa-IR" sz="18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بستری- </a:t>
            </a:r>
            <a:r>
              <a:rPr lang="fa-IR" sz="1800" b="1" dirty="0">
                <a:solidFill>
                  <a:srgbClr val="FF3300"/>
                </a:solidFill>
                <a:cs typeface="B Nazanin" panose="00000400000000000000" pitchFamily="2" charset="-78"/>
              </a:rPr>
              <a:t>ثبت زمان دقیق </a:t>
            </a:r>
            <a:r>
              <a:rPr lang="fa-IR" sz="18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نمونه گیری</a:t>
            </a:r>
            <a:r>
              <a:rPr lang="fa-IR" sz="1800" b="1" dirty="0">
                <a:solidFill>
                  <a:srgbClr val="FF3300"/>
                </a:solidFill>
                <a:cs typeface="B Nazanin" panose="00000400000000000000" pitchFamily="2" charset="-78"/>
              </a:rPr>
              <a:t> </a:t>
            </a:r>
            <a:r>
              <a:rPr lang="fa-IR" sz="18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(تاریخ</a:t>
            </a:r>
            <a:r>
              <a:rPr lang="fa-IR" sz="1800" b="1" dirty="0">
                <a:solidFill>
                  <a:srgbClr val="FF3300"/>
                </a:solidFill>
                <a:cs typeface="B Nazanin" panose="00000400000000000000" pitchFamily="2" charset="-78"/>
              </a:rPr>
              <a:t>، ساعت و </a:t>
            </a:r>
            <a:r>
              <a:rPr lang="fa-IR" sz="18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دقیقه) روی </a:t>
            </a:r>
            <a:r>
              <a:rPr lang="fa-IR" sz="1800" b="1" dirty="0">
                <a:solidFill>
                  <a:srgbClr val="FF3300"/>
                </a:solidFill>
                <a:cs typeface="B Nazanin" panose="00000400000000000000" pitchFamily="2" charset="-78"/>
              </a:rPr>
              <a:t>ظروف حاوی نمونه بیماران بستری- قید نام نمونه گیر بر روی ظروف حاوی نمونه بیماران </a:t>
            </a:r>
            <a:r>
              <a:rPr lang="fa-IR" sz="18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بستری</a:t>
            </a:r>
          </a:p>
          <a:p>
            <a:pPr algn="r" rtl="1" eaLnBrk="1" fontAlgn="auto" hangingPunct="1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fa-IR" sz="1400" b="1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fa-IR" sz="14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قید </a:t>
            </a:r>
            <a:r>
              <a:rPr lang="fa-IR" sz="1400" b="1" dirty="0">
                <a:solidFill>
                  <a:srgbClr val="000000"/>
                </a:solidFill>
                <a:cs typeface="B Nazanin" panose="00000400000000000000" pitchFamily="2" charset="-78"/>
              </a:rPr>
              <a:t>نام نمونه گیر صرفا برای نمونه های ارسالی به بانک خون جهت تعیین گروه و </a:t>
            </a:r>
            <a:r>
              <a:rPr lang="fa-IR" sz="14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کراس ماچ</a:t>
            </a:r>
            <a:r>
              <a:rPr lang="fa-IR" sz="1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1400" b="1" dirty="0">
                <a:solidFill>
                  <a:srgbClr val="FF0000"/>
                </a:solidFill>
                <a:cs typeface="B Nazanin" panose="00000400000000000000" pitchFamily="2" charset="-78"/>
              </a:rPr>
              <a:t>الزامی </a:t>
            </a:r>
            <a:r>
              <a:rPr lang="fa-IR" sz="1400" b="1" dirty="0">
                <a:solidFill>
                  <a:srgbClr val="000000"/>
                </a:solidFill>
                <a:cs typeface="B Nazanin" panose="00000400000000000000" pitchFamily="2" charset="-78"/>
              </a:rPr>
              <a:t>است.</a:t>
            </a:r>
          </a:p>
          <a:p>
            <a:pPr algn="r" rtl="1" eaLnBrk="1" fontAlgn="auto" hangingPunct="1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fa-IR" sz="1400" b="1" dirty="0" smtClean="0">
                <a:solidFill>
                  <a:srgbClr val="000000"/>
                </a:solidFill>
                <a:latin typeface="Wingdings" panose="05000000000000000000" pitchFamily="2" charset="2"/>
                <a:cs typeface="B Nazanin" panose="00000400000000000000" pitchFamily="2" charset="-78"/>
              </a:rPr>
              <a:t>درصورت </a:t>
            </a:r>
            <a:r>
              <a:rPr lang="fa-IR" sz="1400" b="1" dirty="0">
                <a:solidFill>
                  <a:srgbClr val="000000"/>
                </a:solidFill>
                <a:latin typeface="Wingdings" panose="05000000000000000000" pitchFamily="2" charset="2"/>
                <a:cs typeface="B Nazanin" panose="00000400000000000000" pitchFamily="2" charset="-78"/>
              </a:rPr>
              <a:t>ذکر حداقل دو شناسه و سایر اطلاعات تعیین شده در استاندارد، </a:t>
            </a:r>
            <a:r>
              <a:rPr lang="fa-IR" sz="1400" b="1" dirty="0">
                <a:solidFill>
                  <a:srgbClr val="FF0000"/>
                </a:solidFill>
                <a:latin typeface="Wingdings" panose="05000000000000000000" pitchFamily="2" charset="2"/>
                <a:cs typeface="B Nazanin" panose="00000400000000000000" pitchFamily="2" charset="-78"/>
              </a:rPr>
              <a:t>ذکر شماره تخت الزامی نیست.</a:t>
            </a:r>
            <a:endParaRPr lang="fa-IR" sz="1400" b="1" dirty="0" smtClean="0">
              <a:solidFill>
                <a:srgbClr val="FF00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757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78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334000" y="1727200"/>
            <a:ext cx="3200400" cy="5175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anose="00000700000000000000" pitchFamily="2" charset="-78"/>
              </a:rPr>
              <a:t>و- 1) مدیریت آزمایشگاه </a:t>
            </a:r>
            <a:endParaRPr lang="en-US" sz="1600" dirty="0">
              <a:cs typeface="B Titr" panose="000007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876300" y="2371725"/>
            <a:ext cx="7620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anose="00000700000000000000" pitchFamily="2" charset="-78"/>
              </a:rPr>
              <a:t>و-1-1) </a:t>
            </a:r>
            <a:r>
              <a:rPr lang="fa-IR" sz="1600" b="1" dirty="0">
                <a:solidFill>
                  <a:srgbClr val="FFFFFF"/>
                </a:solidFill>
                <a:latin typeface="B Nazanin,Bold"/>
                <a:cs typeface="B Titr" panose="00000700000000000000" pitchFamily="2" charset="-78"/>
              </a:rPr>
              <a:t>مدیریت نمونه های آزمایشگاه با رعایت اصول کیفی به صورت برنامه ریزی شده، انجام میشود.</a:t>
            </a:r>
            <a:endParaRPr lang="en-US" sz="1600" dirty="0"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1. </a:t>
            </a:r>
            <a:r>
              <a:rPr lang="fa-IR" sz="1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دامنه یا مقادیر </a:t>
            </a: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بحرانی آزمایشها </a:t>
            </a:r>
            <a:r>
              <a:rPr lang="fa-IR" sz="1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براساس اجماع نظر متخصصین </a:t>
            </a: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رشته های </a:t>
            </a:r>
            <a:r>
              <a:rPr lang="fa-IR" sz="1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تخصصی </a:t>
            </a: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بیمارستان </a:t>
            </a:r>
            <a:r>
              <a:rPr lang="fa-IR" sz="1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شناسایی و در معرض دید کارکنان نصب شده </a:t>
            </a: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و کارکنان </a:t>
            </a:r>
            <a:r>
              <a:rPr lang="fa-IR" sz="18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مرتبط از آن آگاهی </a:t>
            </a:r>
            <a:r>
              <a:rPr lang="fa-IR" sz="18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دارند</a:t>
            </a:r>
            <a:r>
              <a:rPr lang="fa-IR" sz="2000" b="1" dirty="0" smtClean="0">
                <a:solidFill>
                  <a:srgbClr val="FF0000"/>
                </a:solidFill>
                <a:latin typeface="BNazanin"/>
                <a:cs typeface="B Titr" panose="00000700000000000000" pitchFamily="2" charset="-78"/>
              </a:rPr>
              <a:t>.( الزامی )</a:t>
            </a:r>
          </a:p>
          <a:p>
            <a:pPr marL="0" indent="0" algn="just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400" b="1" dirty="0" smtClean="0">
                <a:solidFill>
                  <a:srgbClr val="0070C0"/>
                </a:solidFill>
                <a:cs typeface="B Nazanin" panose="00000400000000000000" pitchFamily="2" charset="-78"/>
                <a:hlinkClick r:id="rId2" action="ppaction://hlinkfile"/>
              </a:rPr>
              <a:t>گامهای تبیین مقادیر بحرانی</a:t>
            </a:r>
            <a:endParaRPr lang="fa-IR" sz="1400" b="1" dirty="0" smtClean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تعیین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دامنه یا مقادیر بحرانی آزمایشها توسط آزمایشگاه با مشارکت پزشکان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متخصص(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توصیه. اخذ مشارکت از پزشکان متخصص در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کمیته های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دارو درمان و کمیته اورژانس تسهیل میشود.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)-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دامنه یا مقادیر بحرانی آزمایشها در معرض دید کارکنان آزمایشگاه</a:t>
            </a:r>
            <a:endParaRPr lang="fa-IR" sz="2000" b="1" dirty="0" smtClean="0">
              <a:solidFill>
                <a:srgbClr val="FF330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7680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62000" y="1752600"/>
            <a:ext cx="7696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>
                <a:solidFill>
                  <a:srgbClr val="FFFFFF"/>
                </a:solidFill>
                <a:latin typeface="B Nazanin,Bold"/>
                <a:cs typeface="B Titr" panose="00000700000000000000" pitchFamily="2" charset="-78"/>
              </a:rPr>
              <a:t>و-1-6 : اعلام اضطراری نتایج بحرانی آزمایشها صورت میپذیرد.</a:t>
            </a:r>
            <a:endParaRPr lang="en-US" dirty="0"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2. کارکنان آزمایشگاه قبل از کنترل مجدد نتایج بحرانی، با استفاده از خطوط تلفن یکطرفه اقدام به اعلام اضطراری نتیجه به بخش مینمایند. </a:t>
            </a:r>
            <a:r>
              <a:rPr lang="fa-IR" sz="2000" b="1" dirty="0" smtClean="0">
                <a:solidFill>
                  <a:srgbClr val="FF0000"/>
                </a:solidFill>
                <a:latin typeface="BNazanin"/>
                <a:cs typeface="B Titr" panose="00000700000000000000" pitchFamily="2" charset="-78"/>
              </a:rPr>
              <a:t>( </a:t>
            </a:r>
            <a:r>
              <a:rPr lang="fa-IR" sz="2000" b="1" dirty="0">
                <a:solidFill>
                  <a:srgbClr val="FF0000"/>
                </a:solidFill>
                <a:latin typeface="BNazanin"/>
                <a:cs typeface="B Titr" panose="00000700000000000000" pitchFamily="2" charset="-78"/>
              </a:rPr>
              <a:t>الزامی )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 smtClean="0">
              <a:solidFill>
                <a:srgbClr val="548ED5"/>
              </a:solidFill>
              <a:cs typeface="B Nazanin" panose="00000400000000000000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گزارش آنی نتایج بحرانی بیماران با استفاده از تلفن یکطرفه به بخش بستری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بیمار-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کنترل مجدد نتایج بحرانی بر اساس پس از اعلام اضطراری نتیجه اولیه به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بخش</a:t>
            </a: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FF3300"/>
              </a:solidFill>
              <a:cs typeface="B Nazanin" panose="00000400000000000000" pitchFamily="2" charset="-78"/>
            </a:endParaRPr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توصیه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. تدوین دستورالعمل گزارش آنی نتایج بحرانی بیماران توسط مسئول فنی که حداقل شامل، نحوه برخورد با مقادیر بحرانی مانند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استفاده از 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خطوط تلفن یکطرفه جهت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اطلاع رسانی 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آنی به بخش، تعیین فرد، افراد مشخص در آزمایشگاه که میتواند نتیجه را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اطلاع رسانی 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کنند،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نحوه تکرار 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آزمایش، نحوه ثبت آن در بخش و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اطلاع رسانی 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نتیجه تکرار آزمایش.</a:t>
            </a:r>
            <a:endParaRPr lang="fa-IR" sz="1400" b="1" dirty="0" smtClean="0">
              <a:solidFill>
                <a:schemeClr val="tx1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778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82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 smtClean="0">
              <a:cs typeface="B Nazanin" panose="00000400000000000000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>
              <a:cs typeface="B Nazanin" panose="00000400000000000000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 smtClean="0">
              <a:cs typeface="B Nazanin" panose="00000400000000000000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>
              <a:cs typeface="B Nazanin" panose="00000400000000000000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 smtClean="0">
              <a:cs typeface="B Nazanin" panose="00000400000000000000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cs typeface="B Nazanin" panose="00000400000000000000" pitchFamily="2" charset="-78"/>
              </a:rPr>
              <a:t>سنجه </a:t>
            </a:r>
            <a:r>
              <a:rPr lang="fa-IR" sz="2000" b="1" dirty="0">
                <a:cs typeface="B Nazanin" panose="00000400000000000000" pitchFamily="2" charset="-78"/>
              </a:rPr>
              <a:t>1. پزشکان معالج پیش از اخذ رضايت از بیمار، اطلاعات لازم در زمینه علت بیماری و روش درمانی در نظر گرفته شده، خطرات و عوارض احتمالی، </a:t>
            </a:r>
            <a:r>
              <a:rPr lang="fa-IR" sz="2000" b="1" dirty="0" smtClean="0">
                <a:cs typeface="B Nazanin" panose="00000400000000000000" pitchFamily="2" charset="-78"/>
              </a:rPr>
              <a:t>سیر بیماری</a:t>
            </a:r>
            <a:r>
              <a:rPr lang="fa-IR" sz="2000" b="1" dirty="0">
                <a:cs typeface="B Nazanin" panose="00000400000000000000" pitchFamily="2" charset="-78"/>
              </a:rPr>
              <a:t>، محاسن، روشهای جايگزين ممکن و پیش آگهی را به زبان ساده و قابل درک، دراختیار بیمار/ولی قانونی وی، با رعايت مدت زمانی که امکان انتخاب </a:t>
            </a:r>
            <a:r>
              <a:rPr lang="fa-IR" sz="2000" b="1" dirty="0" smtClean="0">
                <a:cs typeface="B Nazanin" panose="00000400000000000000" pitchFamily="2" charset="-78"/>
              </a:rPr>
              <a:t>و تصمیم </a:t>
            </a:r>
            <a:r>
              <a:rPr lang="fa-IR" sz="2000" b="1" dirty="0">
                <a:cs typeface="B Nazanin" panose="00000400000000000000" pitchFamily="2" charset="-78"/>
              </a:rPr>
              <a:t>گیری آزادانه برای ايشان فراهم باشد، قرار میدهند</a:t>
            </a:r>
            <a:r>
              <a:rPr lang="fa-IR" sz="2000" b="1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 smtClean="0">
              <a:cs typeface="B Nazanin" panose="00000400000000000000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dirty="0" smtClean="0">
                <a:solidFill>
                  <a:srgbClr val="0070C0"/>
                </a:solidFill>
                <a:cs typeface="B Nazanin" panose="00000400000000000000" pitchFamily="2" charset="-78"/>
                <a:hlinkClick r:id="rId2" action="ppaction://hlinkfile"/>
              </a:rPr>
              <a:t>دستورالعمل رضایت آگاهانه</a:t>
            </a:r>
            <a:endParaRPr lang="fa-IR" sz="2000" dirty="0" smtClean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85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638800" y="1676400"/>
            <a:ext cx="2819400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anose="00000700000000000000" pitchFamily="2" charset="-78"/>
              </a:rPr>
              <a:t>ح-1) اطلاع رسانی و ارتباطات </a:t>
            </a:r>
            <a:endParaRPr lang="en-US" sz="1600" dirty="0">
              <a:cs typeface="B Titr" panose="000007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62000" y="2438400"/>
            <a:ext cx="76962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cs typeface="B Titr" panose="00000700000000000000" pitchFamily="2" charset="-78"/>
              </a:rPr>
              <a:t>ح-1-5: امکان انتخاب و تصمیم گیري آزادانه و آگاهانه براي گیرندگان خدمت فراهم شده است.</a:t>
            </a:r>
            <a:endParaRPr lang="en-US" sz="1600" dirty="0"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شناسايی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و تدوين فهرست اقدامات تشخیصی درمانی نیازمند اخذ رضايت آگاهانه دارند در هر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بخش-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آگاهی پزشکان و انجام دهندگان پروسیجرها از نحوه اخذ رضايت آگاهانه- تکمیل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فرم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رضايت آگاهانه در پرونده بیماران تحت عمل جراحی/ پروسیجرهای تشخیصی درمانی مطابق فهرست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اقدامات تشخیصی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درمانی نیازمند اخذ رضايت آگاهانه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بخش- </a:t>
            </a:r>
            <a:r>
              <a:rPr lang="fa-IR" sz="2000" b="1" dirty="0">
                <a:solidFill>
                  <a:srgbClr val="FF3300"/>
                </a:solidFill>
                <a:cs typeface="B Nazanin" panose="00000400000000000000" pitchFamily="2" charset="-78"/>
              </a:rPr>
              <a:t>تايید بیماران درخصوص ارائه توضیحات و فرصت کافی جهت تصمیمگیری و مشارکت آنها در اخذ تصمیم در نحوه تشخیص يا </a:t>
            </a:r>
            <a:r>
              <a:rPr lang="fa-IR" sz="20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درمان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fa-IR" sz="1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فهرست </a:t>
            </a:r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اقدامات تشخیصی درمانی که نیاز به اخذ رضايت آگاهانه دارند با مشارکت و اجماع پزشکان و مسئول ايمنی بیمار شناسايی و </a:t>
            </a:r>
            <a:r>
              <a:rPr lang="fa-IR" sz="1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تدوين میگردد</a:t>
            </a:r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fa-IR" sz="14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798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7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2. در اقدامات تشخیصی درمانی تهاجمی و نیمه تهاجمی و موارد شوک درمانی، پرتو درمانی، پرتو تشخیصی، شیمی درمانی، آنژيوگرافی، بیهوشی و 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آرام بخشی </a:t>
            </a:r>
            <a:r>
              <a:rPr lang="fa-IR" sz="2000" b="1" dirty="0">
                <a:solidFill>
                  <a:srgbClr val="002060"/>
                </a:solidFill>
                <a:latin typeface="BNazanin"/>
                <a:cs typeface="B Nazanin" pitchFamily="2" charset="-78"/>
              </a:rPr>
              <a:t>متوسط تا عمیق و استفاده از خون و فرآوردههای خونی؛ رضايت آگاهانه اخذ میشود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fa-IR" sz="2300" b="1" dirty="0">
                <a:solidFill>
                  <a:srgbClr val="FF3300"/>
                </a:solidFill>
                <a:cs typeface="B Nazanin" panose="00000400000000000000" pitchFamily="2" charset="-78"/>
              </a:rPr>
              <a:t>اخذ رضايت </a:t>
            </a:r>
            <a:r>
              <a:rPr lang="fa-IR" sz="23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آگاهانه </a:t>
            </a:r>
            <a:r>
              <a:rPr lang="fa-IR" sz="2300" b="1" dirty="0">
                <a:solidFill>
                  <a:srgbClr val="FF3300"/>
                </a:solidFill>
                <a:cs typeface="B Nazanin" panose="00000400000000000000" pitchFamily="2" charset="-78"/>
              </a:rPr>
              <a:t>در اقدامات تشخیصی درمانی تهاجمی و نیمه </a:t>
            </a:r>
            <a:r>
              <a:rPr lang="fa-IR" sz="23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تهاجمی </a:t>
            </a:r>
            <a:r>
              <a:rPr lang="fa-IR" sz="2300" b="1" dirty="0">
                <a:solidFill>
                  <a:srgbClr val="FF3300"/>
                </a:solidFill>
                <a:cs typeface="B Nazanin" panose="00000400000000000000" pitchFamily="2" charset="-78"/>
              </a:rPr>
              <a:t>از </a:t>
            </a:r>
            <a:r>
              <a:rPr lang="fa-IR" sz="2300" b="1" dirty="0" smtClean="0">
                <a:solidFill>
                  <a:srgbClr val="FF3300"/>
                </a:solidFill>
                <a:cs typeface="B Nazanin" panose="00000400000000000000" pitchFamily="2" charset="-78"/>
              </a:rPr>
              <a:t>بیماران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اقدامات 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تشخیصی درمانی تهاجمی و نیمه تهاجمی اعمالی است که مستلزم ايجاد شکاف روی پوست، يا تعبیهی دستگاه يا وسیله يا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مواد خارجی 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در داخل بدن میباشد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.</a:t>
            </a:r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به بیماران تحت درمان های تشخیصی/ درمانی و تهاجمی قبل از انجام مداخلات جراحی، اسکوپی، شوک درمانی، پرتو درمانی،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پرتوتشخیصی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، شیمی درمانی، آنژيوگرافی، بیهوشی و آرام بخشی متوسط تا عمیق و استفاده از خون و فرآوردههای خونی در خصوص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محاسن، مخاطرات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، عوارض احتمالی، روش درمانی پیشنهادی پزشک و ساير موارد درمانی جايگزين، توسط پزشکان و انجام دهندگان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پروسیجرها توضیحات 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و آموزشهای لازم داده میشود. در بیماران همو ديالیزی، ديالیز صفاقی، پلاسما فروز، شیمی درمانی بايستی مطابق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دستورالعمل ابلاغی 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به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شماره400/12843 د مورخه 95/4/27 رضايت 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آگاهانه اخذ شود. اما در موارد اورژانس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(اختلالات 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هوشیاری، و شرايط تهديد کننده </a:t>
            </a:r>
            <a:r>
              <a:rPr lang="fa-IR" sz="14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حیات بیمار) </a:t>
            </a:r>
            <a:r>
              <a:rPr lang="fa-IR" sz="14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نیاز به اخذ رضايت آگاهانه قبل از اقدام مداخلات درمانی حیات بخش نیست.</a:t>
            </a:r>
            <a:endParaRPr lang="fa-IR" sz="1400" b="1" dirty="0" smtClean="0">
              <a:solidFill>
                <a:schemeClr val="tx1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8090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90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just" rtl="1" eaLnBrk="1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ar-SA" sz="1600" dirty="0" smtClean="0">
                <a:latin typeface="B Nazanin"/>
                <a:ea typeface="Times New Roman"/>
                <a:cs typeface="B Titr" pitchFamily="2" charset="-78"/>
              </a:rPr>
              <a:t>ارزیابی </a:t>
            </a:r>
            <a:r>
              <a:rPr lang="en-US" sz="1600" dirty="0">
                <a:ea typeface="Times New Roman"/>
                <a:cs typeface="B Titr" pitchFamily="2" charset="-78"/>
              </a:rPr>
              <a:t>HSI</a:t>
            </a:r>
            <a:r>
              <a:rPr lang="ar-SA" sz="1600" dirty="0" smtClean="0">
                <a:latin typeface="B Nazanin"/>
                <a:ea typeface="Times New Roman"/>
                <a:cs typeface="B Titr" pitchFamily="2" charset="-78"/>
              </a:rPr>
              <a:t> (ایمنی عملکردی- سازه ای- غیر سازه ای)</a:t>
            </a:r>
            <a:r>
              <a:rPr lang="fa-IR" sz="1600" dirty="0" smtClean="0">
                <a:latin typeface="B Nazanin"/>
                <a:ea typeface="Times New Roman"/>
                <a:cs typeface="B Titr" pitchFamily="2" charset="-78"/>
              </a:rPr>
              <a:t> بصورت سالیانه </a:t>
            </a:r>
          </a:p>
          <a:p>
            <a:pPr marL="0" indent="0" algn="just" rtl="1" eaLnBrk="1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1400" b="1" dirty="0">
                <a:latin typeface="B Nazanin"/>
                <a:ea typeface="Times New Roman"/>
                <a:cs typeface="B Nazanin"/>
              </a:rPr>
              <a:t>تیم ارزیابی خطر حوادث و بلایا حداقل شامل مسئول فنی / ایمنی، مسئولان ساختمان، تأسیسات، تجهیزات، بهداشت محیط و </a:t>
            </a:r>
            <a:r>
              <a:rPr lang="fa-IR" sz="1400" b="1" dirty="0" smtClean="0">
                <a:latin typeface="B Nazanin"/>
                <a:ea typeface="Times New Roman"/>
                <a:cs typeface="B Nazanin"/>
              </a:rPr>
              <a:t>حرفه ای، دبیر </a:t>
            </a:r>
            <a:r>
              <a:rPr lang="fa-IR" sz="1400" b="1" dirty="0">
                <a:latin typeface="B Nazanin"/>
                <a:ea typeface="Times New Roman"/>
                <a:cs typeface="B Nazanin"/>
              </a:rPr>
              <a:t>کمیته و سایر اعضاء منتخب کمیته توسط کمیته مدیریت خطر حوادث و بلایا </a:t>
            </a:r>
            <a:r>
              <a:rPr lang="fa-IR" sz="1400" b="1" dirty="0" smtClean="0">
                <a:latin typeface="B Nazanin"/>
                <a:ea typeface="Times New Roman"/>
                <a:cs typeface="B Nazanin"/>
              </a:rPr>
              <a:t>می باشند</a:t>
            </a:r>
            <a:r>
              <a:rPr lang="fa-IR" sz="1400" b="1" dirty="0">
                <a:ea typeface="Times New Roman"/>
              </a:rPr>
              <a:t>.</a:t>
            </a:r>
            <a:endParaRPr lang="en-US" sz="14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1600" dirty="0">
                <a:latin typeface="B Nazanin"/>
                <a:ea typeface="Times New Roman"/>
                <a:cs typeface="B Titr" pitchFamily="2" charset="-78"/>
              </a:rPr>
              <a:t>اقدامات پیشگیرانه بر اساس نتایج </a:t>
            </a:r>
            <a:r>
              <a:rPr lang="en-US" sz="1600" dirty="0">
                <a:latin typeface="B Nazanin"/>
                <a:ea typeface="Times New Roman"/>
                <a:cs typeface="B Titr" pitchFamily="2" charset="-78"/>
              </a:rPr>
              <a:t>HSI </a:t>
            </a:r>
            <a:r>
              <a:rPr lang="fa-IR" sz="1600" dirty="0">
                <a:latin typeface="B Nazanin"/>
                <a:ea typeface="Times New Roman"/>
                <a:cs typeface="B Titr" pitchFamily="2" charset="-78"/>
              </a:rPr>
              <a:t> </a:t>
            </a:r>
          </a:p>
          <a:p>
            <a:pPr algn="just" rtl="1" eaLnBrk="1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1600" dirty="0">
                <a:latin typeface="B Nazanin"/>
                <a:ea typeface="Times New Roman"/>
                <a:cs typeface="B Titr" pitchFamily="2" charset="-78"/>
              </a:rPr>
              <a:t>اولویت بندی و اجرای برنامه ها</a:t>
            </a:r>
            <a:endParaRPr lang="en-US" sz="1600" dirty="0">
              <a:latin typeface="B Nazanin"/>
              <a:ea typeface="Times New Roman"/>
              <a:cs typeface="B Titr" pitchFamily="2" charset="-78"/>
            </a:endParaRPr>
          </a:p>
          <a:p>
            <a:pPr algn="just" rtl="1" eaLnBrk="1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1600" dirty="0">
                <a:latin typeface="B Nazanin"/>
                <a:ea typeface="Times New Roman"/>
                <a:cs typeface="B Titr" pitchFamily="2" charset="-78"/>
              </a:rPr>
              <a:t>تمرین شبیه سازی (دور میزی و عملکردی، </a:t>
            </a:r>
            <a:r>
              <a:rPr lang="en-US" sz="1600" dirty="0">
                <a:latin typeface="B Nazanin"/>
                <a:ea typeface="Times New Roman"/>
                <a:cs typeface="B Titr" pitchFamily="2" charset="-78"/>
              </a:rPr>
              <a:t>Tabletop</a:t>
            </a:r>
            <a:r>
              <a:rPr lang="fa-IR" sz="1600" dirty="0">
                <a:latin typeface="B Nazanin"/>
                <a:ea typeface="Times New Roman"/>
                <a:cs typeface="B Titr" pitchFamily="2" charset="-78"/>
              </a:rPr>
              <a:t> و </a:t>
            </a:r>
            <a:r>
              <a:rPr lang="en-US" sz="1600" dirty="0">
                <a:latin typeface="B Nazanin"/>
                <a:ea typeface="Times New Roman"/>
                <a:cs typeface="B Titr" pitchFamily="2" charset="-78"/>
              </a:rPr>
              <a:t>Drill</a:t>
            </a:r>
            <a:r>
              <a:rPr lang="fa-IR" sz="1600" dirty="0">
                <a:latin typeface="B Nazanin"/>
                <a:ea typeface="Times New Roman"/>
                <a:cs typeface="B Titr" pitchFamily="2" charset="-78"/>
              </a:rPr>
              <a:t> هشت گانه) جهت تقویت و ارتقای آمادگی سازمان و کارکنان</a:t>
            </a:r>
            <a:endParaRPr lang="en-US" sz="1600" dirty="0">
              <a:latin typeface="B Nazanin"/>
              <a:ea typeface="Times New Roman"/>
              <a:cs typeface="B Titr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819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2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715000" y="1752600"/>
            <a:ext cx="2743200" cy="6096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a-IR" dirty="0">
                <a:cs typeface="B Titr" pitchFamily="2" charset="-78"/>
              </a:rPr>
              <a:t>الف-5) مدیریت خطر و بلایا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47688" y="2514600"/>
            <a:ext cx="7910512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r>
              <a:rPr lang="fa-IR" sz="1400" dirty="0">
                <a:cs typeface="B Titr" pitchFamily="2" charset="-78"/>
              </a:rPr>
              <a:t>الف- 5-1:بیمارستان ارزیابی و اولویت بندی خطرِحوادث و بلایا را انجام داده واقدامات پیشگیرانه را برنامه ریزی مینماید.</a:t>
            </a:r>
            <a:endParaRPr lang="en-US" sz="14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سنجه 4: کارشناس هماهنگ کننده ایمنی بیمار براساس شرح وظایف ابلاغی و حدود اختیارات، فعالیت می نماید</a:t>
            </a:r>
            <a:r>
              <a:rPr lang="fa-IR" sz="20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. </a:t>
            </a:r>
            <a:endParaRPr lang="en-US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2000" b="1" dirty="0">
                <a:solidFill>
                  <a:srgbClr val="FF3300"/>
                </a:solidFill>
                <a:cs typeface="B Nazanin" pitchFamily="2" charset="-78"/>
              </a:rPr>
              <a:t>فعالیت براساس شرح وظایف- نظارت میدانی کارشناس هماهنگ کننده ایمنی بیمار بر رعایت اصول ایمنی بیمار در بخشهای بالینی</a:t>
            </a:r>
            <a:endParaRPr lang="en-US" sz="2000" b="1" dirty="0">
              <a:solidFill>
                <a:srgbClr val="FF3300"/>
              </a:solidFill>
              <a:cs typeface="B Nazanin" pitchFamily="2" charset="-78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2000" dirty="0" smtClean="0">
              <a:latin typeface="B Nazanin"/>
              <a:ea typeface="Times New Roman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 pitchFamily="2" charset="-78"/>
              </a:rPr>
              <a:t>تشکیل تیم آتش نشانی</a:t>
            </a:r>
            <a:endParaRPr lang="en-US" sz="2000" b="1" dirty="0">
              <a:ea typeface="Times New Roma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 pitchFamily="2" charset="-78"/>
              </a:rPr>
              <a:t>تعیین شرح وظایف رابطین آتش نشانی بخش ها</a:t>
            </a:r>
            <a:endParaRPr lang="en-US" sz="2000" b="1" dirty="0">
              <a:ea typeface="Times New Roma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 pitchFamily="2" charset="-78"/>
              </a:rPr>
              <a:t>روش اجرائی </a:t>
            </a:r>
            <a:endParaRPr lang="en-US" sz="2000" b="1" dirty="0">
              <a:ea typeface="Times New Roma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 pitchFamily="2" charset="-78"/>
              </a:rPr>
              <a:t>شناسایی مکان های خطر آفرین</a:t>
            </a:r>
            <a:endParaRPr lang="en-US" sz="2000" b="1" dirty="0">
              <a:ea typeface="Times New Roma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 pitchFamily="2" charset="-78"/>
              </a:rPr>
              <a:t>توجه به انبارها و جداسازی محل انبار مولد کابل اشتعال</a:t>
            </a:r>
            <a:endParaRPr lang="en-US" sz="2000" b="1" dirty="0">
              <a:ea typeface="Times New Roma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 pitchFamily="2" charset="-78"/>
              </a:rPr>
              <a:t>کپسول های آتش خاموش کن در فضاهای بیمارستانی  مطابق مصوبه کمیته مدیریت خطر حوادث و بلایا</a:t>
            </a:r>
            <a:endParaRPr lang="en-US" sz="2000" b="1" dirty="0">
              <a:ea typeface="Times New Roma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 pitchFamily="2" charset="-78"/>
              </a:rPr>
              <a:t>تاریخ اعتبار</a:t>
            </a:r>
            <a:endParaRPr lang="en-US" sz="2000" b="1" dirty="0">
              <a:ea typeface="Times New Roma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829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94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609600" y="1752600"/>
            <a:ext cx="78486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r>
              <a:rPr lang="fa-IR" dirty="0">
                <a:cs typeface="B Titr" pitchFamily="2" charset="-78"/>
              </a:rPr>
              <a:t>الف-5-2: اقدامات پیشگیری و کنترل آتش سوزی در بیمارستان اجرا میشود.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>
                <a:solidFill>
                  <a:prstClr val="black"/>
                </a:solidFill>
                <a:latin typeface="B Nazanin"/>
                <a:ea typeface="Times New Roman"/>
                <a:cs typeface="B Nazanin" pitchFamily="2" charset="-78"/>
              </a:rPr>
              <a:t>ارتفاع مناسب نصب</a:t>
            </a:r>
            <a:endParaRPr lang="en-US" sz="2000" b="1" dirty="0">
              <a:solidFill>
                <a:prstClr val="black"/>
              </a:solidFill>
              <a:ea typeface="Times New Roma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>
                <a:solidFill>
                  <a:prstClr val="black"/>
                </a:solidFill>
                <a:latin typeface="B Nazanin"/>
                <a:ea typeface="Times New Roman"/>
                <a:cs typeface="B Nazanin" pitchFamily="2" charset="-78"/>
              </a:rPr>
              <a:t>چک لیست کنترل منظم کپسول ها و دتکتورهای استاندارد</a:t>
            </a:r>
            <a:endParaRPr lang="en-US" sz="2000" b="1" dirty="0">
              <a:solidFill>
                <a:prstClr val="black"/>
              </a:solidFill>
              <a:ea typeface="Times New Roma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>
                <a:solidFill>
                  <a:prstClr val="black"/>
                </a:solidFill>
                <a:latin typeface="B Nazanin"/>
                <a:ea typeface="Times New Roman"/>
                <a:cs typeface="B Nazanin" pitchFamily="2" charset="-78"/>
              </a:rPr>
              <a:t>وجود علائم و نوشته های خروجی فسفری رنگ</a:t>
            </a:r>
            <a:endParaRPr lang="en-US" sz="2000" b="1" dirty="0">
              <a:solidFill>
                <a:prstClr val="black"/>
              </a:solidFill>
              <a:ea typeface="Times New Roma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>
                <a:solidFill>
                  <a:prstClr val="black"/>
                </a:solidFill>
                <a:latin typeface="B Nazanin"/>
                <a:ea typeface="Times New Roman"/>
                <a:cs typeface="B Nazanin" pitchFamily="2" charset="-78"/>
              </a:rPr>
              <a:t>باز بودن مسیرهای خروج اضطراری</a:t>
            </a:r>
            <a:endParaRPr lang="en-US" sz="2000" b="1" dirty="0">
              <a:solidFill>
                <a:prstClr val="black"/>
              </a:solidFill>
              <a:ea typeface="Times New Roma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>
                <a:solidFill>
                  <a:prstClr val="black"/>
                </a:solidFill>
                <a:latin typeface="B Nazanin"/>
                <a:ea typeface="Times New Roman"/>
                <a:cs typeface="B Nazanin" pitchFamily="2" charset="-78"/>
              </a:rPr>
              <a:t>تدوین برنامه اطفاء حریق واحد موتورخانه</a:t>
            </a:r>
            <a:endParaRPr lang="en-US" sz="2000" b="1" dirty="0">
              <a:solidFill>
                <a:prstClr val="black"/>
              </a:solidFill>
              <a:ea typeface="Times New Roma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>
                <a:solidFill>
                  <a:prstClr val="black"/>
                </a:solidFill>
                <a:latin typeface="B Nazanin"/>
                <a:ea typeface="Times New Roman"/>
                <a:cs typeface="B Nazanin" pitchFamily="2" charset="-78"/>
              </a:rPr>
              <a:t>تعبیه مسیر تهویه و خروج هوا از موتورخانه به سمت فضای باز</a:t>
            </a:r>
            <a:endParaRPr lang="en-US" sz="2000" b="1" dirty="0">
              <a:solidFill>
                <a:prstClr val="black"/>
              </a:solidFill>
              <a:ea typeface="Times New Roman"/>
              <a:cs typeface="B Nazanin" pitchFamily="2" charset="-78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>
                <a:solidFill>
                  <a:prstClr val="black"/>
                </a:solidFill>
                <a:latin typeface="B Nazanin"/>
                <a:ea typeface="Times New Roman"/>
                <a:cs typeface="B Nazanin" pitchFamily="2" charset="-78"/>
              </a:rPr>
              <a:t>تعبیه دتکتورهای دود و آتش موتورخانه و آلارم</a:t>
            </a:r>
            <a:endParaRPr lang="en-US" sz="2000" b="1" dirty="0">
              <a:solidFill>
                <a:prstClr val="black"/>
              </a:solidFill>
              <a:ea typeface="Times New Roman"/>
              <a:cs typeface="B Nazanin" pitchFamily="2" charset="-78"/>
            </a:endParaRPr>
          </a:p>
        </p:txBody>
      </p:sp>
      <p:pic>
        <p:nvPicPr>
          <p:cNvPr id="839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97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2000" dirty="0" smtClean="0">
              <a:latin typeface="B Nazanin"/>
              <a:ea typeface="Times New Roman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2000" dirty="0">
              <a:latin typeface="B Nazanin"/>
              <a:ea typeface="Times New Roman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2000" b="1" dirty="0" smtClean="0">
              <a:latin typeface="B Nazanin"/>
              <a:ea typeface="Times New Roman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تدوین روش اجرائی نگهداشت سرمایش، گرمایش و تهویه (برنامه ادواری سرویس و نگهداشت چیلرها، دیگ ها و پمپ ها مطابق نظر کارخانه سازنده)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وجود شناسنامه تجهیزات و دستگاه ها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مدیریت سوابق تعمیرات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ثبت فواصل زمانی تعمیرات و سرویس ها </a:t>
            </a:r>
            <a:r>
              <a:rPr lang="ar-SA" sz="2000" b="1" dirty="0" smtClean="0">
                <a:latin typeface="B Nazanin"/>
                <a:ea typeface="Calibri"/>
                <a:cs typeface="B Nazanin"/>
              </a:rPr>
              <a:t>در فرمهای نگهداری پیشگیرانه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انجام بازدید های دوره ای از ساختمان، تاسیسات و تجهیزات و اقدام اصلاحی مطابق چک لیست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تدوین دستورالعمل راهبری ایمن سیستم های الکتریکی و مکانیکی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تدوین دستورالعمل ارزیابی و کنترل ایمنی سطوح و دیوارها</a:t>
            </a:r>
            <a:endParaRPr lang="en-US" sz="2000" b="1" dirty="0">
              <a:ea typeface="Times New Roman"/>
              <a:cs typeface="Arial"/>
            </a:endParaRPr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99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828800"/>
            <a:ext cx="7848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r>
              <a:rPr lang="fa-IR" sz="1600" dirty="0">
                <a:cs typeface="B Titr" pitchFamily="2" charset="-78"/>
              </a:rPr>
              <a:t>الف-5-3) برنامه ارزیابی، نگهداری و امنیت تأسیسات و ساختمان بیمارستان تدوین شده و اجرا میشود.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اکسیژن سانترال (تعیین اکسیژن مورد نیاز، رعایت نکات ایمنی اکسیژن سازها، چک لیست و تکمیل فرم ثبت خلوص و فشار و میزان مصرف- حداقل 5 مرتبه در روز)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وجود برنامه </a:t>
            </a:r>
            <a:r>
              <a:rPr lang="en-US" sz="2000" b="1" dirty="0">
                <a:ea typeface="Times New Roman"/>
                <a:cs typeface="B Nazanin"/>
              </a:rPr>
              <a:t>PM</a:t>
            </a:r>
            <a:r>
              <a:rPr lang="fa-IR" sz="2000" b="1" dirty="0">
                <a:ea typeface="Times New Roman"/>
                <a:cs typeface="B Nazanin"/>
              </a:rPr>
              <a:t> اکسیژن ساز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رنگ بندی کپسول های گازهای طبی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تثبیت کپسول ها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حمل کپسولهای گازهای طبی پر با کلاهک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Times New Roman"/>
                <a:cs typeface="B Nazanin"/>
              </a:rPr>
              <a:t>عدم پوشش بدنه کپسول ها با پارچه</a:t>
            </a:r>
            <a:endParaRPr lang="fa-IR" sz="2000" b="1" dirty="0" smtClean="0">
              <a:latin typeface="B Nazanin"/>
              <a:ea typeface="Times New Roman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en-US" sz="2000" b="1" dirty="0">
              <a:ea typeface="Times New Roman"/>
              <a:cs typeface="Arial"/>
            </a:endParaRPr>
          </a:p>
        </p:txBody>
      </p:sp>
      <p:pic>
        <p:nvPicPr>
          <p:cNvPr id="860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60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2000" b="1" dirty="0" smtClean="0">
              <a:latin typeface="B Nazanin"/>
              <a:ea typeface="Calibri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2000" b="1" dirty="0">
              <a:latin typeface="B Nazanin"/>
              <a:ea typeface="Calibri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>
                <a:solidFill>
                  <a:prstClr val="black"/>
                </a:solidFill>
                <a:latin typeface="B Nazanin"/>
                <a:ea typeface="Calibri"/>
                <a:cs typeface="B Nazanin"/>
              </a:rPr>
              <a:t>تامین برق از دو شبکه برق شهری</a:t>
            </a:r>
            <a:endParaRPr lang="en-US" sz="2000" b="1" dirty="0">
              <a:solidFill>
                <a:prstClr val="black"/>
              </a:solidFill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>
                <a:solidFill>
                  <a:prstClr val="black"/>
                </a:solidFill>
                <a:latin typeface="B Nazanin"/>
                <a:ea typeface="Calibri"/>
                <a:cs typeface="B Nazanin"/>
              </a:rPr>
              <a:t>رینگ بودن ترانس</a:t>
            </a:r>
            <a:endParaRPr lang="en-US" sz="2000" b="1" dirty="0">
              <a:solidFill>
                <a:prstClr val="black"/>
              </a:solidFill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>
                <a:solidFill>
                  <a:prstClr val="black"/>
                </a:solidFill>
                <a:latin typeface="B Nazanin"/>
                <a:ea typeface="Calibri"/>
                <a:cs typeface="B Nazanin"/>
              </a:rPr>
              <a:t>دو دستگاه ژنراتور برق اضطراری که حداقل یکی دوگانه سوز باشد</a:t>
            </a:r>
            <a:endParaRPr lang="en-US" sz="2000" b="1" dirty="0">
              <a:solidFill>
                <a:prstClr val="black"/>
              </a:solidFill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>
                <a:solidFill>
                  <a:prstClr val="black"/>
                </a:solidFill>
                <a:latin typeface="B Nazanin"/>
                <a:ea typeface="Calibri"/>
                <a:cs typeface="B Nazanin"/>
              </a:rPr>
              <a:t>تدوین دستورالعمل کنترل عملکرد ژنراتورها</a:t>
            </a:r>
            <a:endParaRPr lang="en-US" sz="2000" b="1" dirty="0">
              <a:solidFill>
                <a:prstClr val="black"/>
              </a:solidFill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2000" b="1" dirty="0" smtClean="0">
              <a:latin typeface="B Nazanin"/>
              <a:ea typeface="Calibri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Calibri"/>
                <a:cs typeface="B Nazanin"/>
              </a:rPr>
              <a:t>شناسایی مکان های مورد استفاده از منبع تغذیه بدون وقفه و ابلاغ آن از طریق کمیته مدیریت خطر حوادث و بلایا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ar-SA" sz="2000" b="1" dirty="0" smtClean="0">
                <a:latin typeface="B Nazanin"/>
                <a:ea typeface="Calibri"/>
                <a:cs typeface="B Nazanin"/>
              </a:rPr>
              <a:t>وجود پریزهای برق </a:t>
            </a:r>
            <a:r>
              <a:rPr lang="en-US" sz="2000" b="1" dirty="0">
                <a:ea typeface="Calibri"/>
                <a:cs typeface="B Nazanin"/>
              </a:rPr>
              <a:t>UPS</a:t>
            </a:r>
            <a:r>
              <a:rPr lang="fa-IR" sz="2000" b="1" dirty="0">
                <a:ea typeface="Calibri"/>
                <a:cs typeface="B Nazanin"/>
              </a:rPr>
              <a:t> و بررسی منظم و دوره ای </a:t>
            </a:r>
            <a:r>
              <a:rPr lang="en-US" sz="2000" b="1" dirty="0" smtClean="0">
                <a:ea typeface="Calibri"/>
                <a:cs typeface="B Nazanin"/>
              </a:rPr>
              <a:t>UPS</a:t>
            </a:r>
            <a:endParaRPr lang="en-US" sz="2000" b="1" dirty="0">
              <a:ea typeface="Times New Roman"/>
              <a:cs typeface="Arial"/>
            </a:endParaRPr>
          </a:p>
        </p:txBody>
      </p:sp>
      <p:pic>
        <p:nvPicPr>
          <p:cNvPr id="870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04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828800"/>
            <a:ext cx="7848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r>
              <a:rPr lang="fa-IR" dirty="0">
                <a:cs typeface="B Titr" pitchFamily="2" charset="-78"/>
              </a:rPr>
              <a:t>الف-5-4: برنامه ارزیابی، نگهداری و امنیت سیستمهای الکتریکی، تدوین شده و اجرا میشود.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2000" b="1" dirty="0" smtClean="0">
              <a:solidFill>
                <a:prstClr val="black"/>
              </a:solidFill>
              <a:ea typeface="Calibri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2000" b="1" dirty="0" smtClean="0">
                <a:solidFill>
                  <a:prstClr val="black"/>
                </a:solidFill>
                <a:ea typeface="Calibri"/>
                <a:cs typeface="B Nazanin"/>
              </a:rPr>
              <a:t>وجود </a:t>
            </a: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سیستم ارت و اندازه گیری ارت مرکز و تائید مقاومت زیر 2 اهم به صورت ماهیانه</a:t>
            </a:r>
            <a:endParaRPr lang="en-US" sz="2000" b="1" dirty="0">
              <a:solidFill>
                <a:prstClr val="black"/>
              </a:solidFill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اندازه گیری جریان فازها و تسهیم فازها</a:t>
            </a:r>
            <a:endParaRPr lang="en-US" sz="2000" b="1" dirty="0">
              <a:solidFill>
                <a:prstClr val="black"/>
              </a:solidFill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ایزوله و ترانس بودن برق اتاق عمل و بخش های ویژه</a:t>
            </a:r>
            <a:endParaRPr lang="en-US" sz="2000" b="1" dirty="0">
              <a:solidFill>
                <a:prstClr val="black"/>
              </a:solidFill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تدوین برنامه نگهداری و ارزیابی منظم تابلوهای ایزوله</a:t>
            </a:r>
            <a:endParaRPr lang="en-US" sz="2000" b="1" dirty="0">
              <a:solidFill>
                <a:prstClr val="black"/>
              </a:solidFill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تدوین روش اجرائی گزارش حوادث و موقعیت های خطر آفرین</a:t>
            </a:r>
            <a:endParaRPr lang="en-US" sz="2000" b="1" dirty="0">
              <a:solidFill>
                <a:prstClr val="black"/>
              </a:solidFill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تحلیل حوادث ساختمان، تاسیسات برق و تجهیزات اصلی</a:t>
            </a:r>
            <a:endParaRPr lang="en-US" sz="2000" b="1" dirty="0">
              <a:solidFill>
                <a:prstClr val="black"/>
              </a:solidFill>
              <a:ea typeface="Times New Roman"/>
              <a:cs typeface="Arial"/>
            </a:endParaRPr>
          </a:p>
        </p:txBody>
      </p:sp>
      <p:pic>
        <p:nvPicPr>
          <p:cNvPr id="880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6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2000" dirty="0" smtClean="0">
              <a:ea typeface="Calibri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2000" dirty="0">
              <a:ea typeface="Calibri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2000" dirty="0" smtClean="0">
              <a:ea typeface="Calibri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2000" b="1" dirty="0" smtClean="0">
                <a:ea typeface="Calibri"/>
                <a:cs typeface="B Nazanin"/>
              </a:rPr>
              <a:t>شناسایی </a:t>
            </a:r>
            <a:r>
              <a:rPr lang="fa-IR" sz="2000" b="1" dirty="0">
                <a:ea typeface="Calibri"/>
                <a:cs typeface="B Nazanin"/>
              </a:rPr>
              <a:t>عوامل خطر آفرین داخلی و خارجی در کمیته مدیریت خطرِ حوادث و بلایا به صورت سالیانه</a:t>
            </a: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2000" b="1" dirty="0">
                <a:ea typeface="Calibri"/>
                <a:cs typeface="B Nazanin"/>
              </a:rPr>
              <a:t>اولویت بندی عوامل خطر آفرین (حداقل 5 اولویت) </a:t>
            </a:r>
            <a:endParaRPr lang="en-US" sz="2000" b="1" dirty="0">
              <a:ea typeface="Times New Roman"/>
              <a:cs typeface="Arial"/>
            </a:endParaRPr>
          </a:p>
        </p:txBody>
      </p:sp>
      <p:pic>
        <p:nvPicPr>
          <p:cNvPr id="890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09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62000" y="1905000"/>
            <a:ext cx="7543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r>
              <a:rPr lang="fa-IR" sz="1600" b="1" dirty="0">
                <a:solidFill>
                  <a:srgbClr val="FFFFFF"/>
                </a:solidFill>
                <a:latin typeface="B Nazanin,Bold"/>
                <a:cs typeface="B Titr" pitchFamily="2" charset="-78"/>
              </a:rPr>
              <a:t>الف-5-5: فرایندی جهت گزارش حوادث و یا موقعیت های خطرآفرین برای کارکنان وجود دارد.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19100" y="1524000"/>
            <a:ext cx="8229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85000" lnSpcReduction="20000"/>
          </a:bodyPr>
          <a:lstStyle/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2000" dirty="0" smtClean="0">
              <a:ea typeface="Calibri"/>
              <a:cs typeface="B Nazanin"/>
            </a:endParaRPr>
          </a:p>
          <a:p>
            <a:pPr marL="0" indent="0" algn="just" rtl="1" eaLnBrk="1" hangingPunct="1">
              <a:lnSpc>
                <a:spcPct val="11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dirty="0" smtClean="0">
              <a:ea typeface="Calibri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fa-IR" sz="1300" b="1" dirty="0" smtClean="0">
              <a:ea typeface="Calibri"/>
              <a:cs typeface="B Nazanin"/>
            </a:endParaRPr>
          </a:p>
          <a:p>
            <a:pPr algn="just" rtl="1" eaLnBrk="1" hangingPunct="1">
              <a:lnSpc>
                <a:spcPct val="160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1900" b="1" dirty="0" smtClean="0">
                <a:ea typeface="Calibri"/>
                <a:cs typeface="B Nazanin"/>
              </a:rPr>
              <a:t>تدوین </a:t>
            </a:r>
            <a:r>
              <a:rPr lang="fa-IR" sz="1900" b="1" dirty="0">
                <a:ea typeface="Calibri"/>
                <a:cs typeface="B Nazanin"/>
              </a:rPr>
              <a:t>برنامه آمادگی پاسخ مطابق کتاب </a:t>
            </a:r>
            <a:r>
              <a:rPr lang="en-US" sz="1900" b="1" dirty="0">
                <a:ea typeface="Calibri"/>
                <a:cs typeface="B Nazanin"/>
              </a:rPr>
              <a:t>HSI</a:t>
            </a:r>
            <a:r>
              <a:rPr lang="fa-IR" sz="1900" b="1" dirty="0">
                <a:ea typeface="Calibri"/>
                <a:cs typeface="B Nazanin"/>
              </a:rPr>
              <a:t> و </a:t>
            </a:r>
            <a:r>
              <a:rPr lang="en-US" sz="1900" b="1" dirty="0">
                <a:ea typeface="Calibri"/>
                <a:cs typeface="B Nazanin"/>
              </a:rPr>
              <a:t>HDP</a:t>
            </a:r>
            <a:r>
              <a:rPr lang="fa-IR" sz="1900" b="1" dirty="0">
                <a:ea typeface="Calibri"/>
                <a:cs typeface="B Nazanin"/>
              </a:rPr>
              <a:t> (</a:t>
            </a:r>
            <a:r>
              <a:rPr lang="en-US" sz="1900" b="1" dirty="0">
                <a:ea typeface="Calibri"/>
                <a:cs typeface="B Nazanin"/>
              </a:rPr>
              <a:t>Hospital Disaster Preparedness</a:t>
            </a:r>
            <a:r>
              <a:rPr lang="fa-IR" sz="1900" b="1" dirty="0">
                <a:ea typeface="Calibri"/>
                <a:cs typeface="B Nazanin"/>
              </a:rPr>
              <a:t>) و کتاب </a:t>
            </a:r>
            <a:r>
              <a:rPr lang="en-US" sz="1900" b="1" dirty="0">
                <a:ea typeface="Calibri"/>
                <a:cs typeface="B Nazanin"/>
              </a:rPr>
              <a:t>EOP</a:t>
            </a:r>
            <a:r>
              <a:rPr lang="fa-IR" sz="1900" b="1" dirty="0">
                <a:ea typeface="Calibri"/>
                <a:cs typeface="B Nazanin"/>
              </a:rPr>
              <a:t> (ارزیابی سریع بیمارستانی، تریاژ، تیم پاسخ اضطراری، ارائه خدمات درمانی، انتقال بیمارستای، تخلیه، آلودگی زدایی و مدیریت ازدحام در بیمارستان)</a:t>
            </a:r>
            <a:endParaRPr lang="en-US" sz="19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60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1900" b="1" dirty="0">
                <a:ea typeface="Calibri"/>
                <a:cs typeface="B Nazanin"/>
              </a:rPr>
              <a:t>سامانه </a:t>
            </a:r>
            <a:r>
              <a:rPr lang="en-US" sz="1900" b="1" dirty="0">
                <a:ea typeface="Calibri"/>
                <a:cs typeface="B Nazanin"/>
              </a:rPr>
              <a:t>EWS</a:t>
            </a:r>
            <a:r>
              <a:rPr lang="fa-IR" sz="1900" b="1" dirty="0">
                <a:ea typeface="Calibri"/>
                <a:cs typeface="B Nazanin"/>
              </a:rPr>
              <a:t> (تدوین، طراحی و ابلاغ فلوچارت فعال سازی سامانه هشدار اولیه، تدوین فهرست موارد قابل گزارش به سوپروایزر و </a:t>
            </a:r>
            <a:r>
              <a:rPr lang="en-US" sz="1900" b="1" dirty="0">
                <a:ea typeface="Calibri"/>
                <a:cs typeface="B Nazanin"/>
              </a:rPr>
              <a:t>EOC</a:t>
            </a:r>
            <a:r>
              <a:rPr lang="fa-IR" sz="1900" b="1" dirty="0">
                <a:ea typeface="Calibri"/>
                <a:cs typeface="B Nazanin"/>
              </a:rPr>
              <a:t>)</a:t>
            </a:r>
            <a:endParaRPr lang="en-US" sz="19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60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1900" b="1" dirty="0">
                <a:ea typeface="Calibri"/>
                <a:cs typeface="B Nazanin"/>
              </a:rPr>
              <a:t>تدوین روش اجرایی</a:t>
            </a:r>
            <a:r>
              <a:rPr lang="en-US" sz="1900" b="1" dirty="0">
                <a:ea typeface="Calibri"/>
                <a:cs typeface="B Nazanin"/>
              </a:rPr>
              <a:t> " </a:t>
            </a:r>
            <a:r>
              <a:rPr lang="fa-IR" sz="1900" b="1" dirty="0">
                <a:ea typeface="Calibri"/>
                <a:cs typeface="B Nazanin"/>
              </a:rPr>
              <a:t>افزایش ظرفیت بیمارستان در حوزههای فضای فیزیکی، تجهیزات، ملزومات و مواد مصرفی پزشکی و نیروی </a:t>
            </a:r>
            <a:r>
              <a:rPr lang="fa-IR" sz="1900" b="1" dirty="0" smtClean="0">
                <a:ea typeface="Calibri"/>
                <a:cs typeface="B Nazanin"/>
              </a:rPr>
              <a:t>انسانی</a:t>
            </a:r>
            <a:r>
              <a:rPr lang="en-US" sz="1900" b="1" dirty="0" smtClean="0">
                <a:ea typeface="Calibri"/>
                <a:cs typeface="B Nazanin"/>
              </a:rPr>
              <a:t>«</a:t>
            </a:r>
            <a:endParaRPr lang="fa-IR" sz="1900" b="1" dirty="0" smtClean="0">
              <a:ea typeface="Calibri"/>
              <a:cs typeface="B Nazanin"/>
            </a:endParaRPr>
          </a:p>
          <a:p>
            <a:pPr algn="just" rtl="1" eaLnBrk="1" hangingPunct="1">
              <a:lnSpc>
                <a:spcPct val="160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1900" b="1" dirty="0">
                <a:ea typeface="Calibri"/>
                <a:cs typeface="B Nazanin"/>
              </a:rPr>
              <a:t>تدوین دستورالعمل</a:t>
            </a:r>
            <a:r>
              <a:rPr lang="en-US" sz="1900" b="1" dirty="0">
                <a:ea typeface="Calibri"/>
                <a:cs typeface="B Nazanin"/>
              </a:rPr>
              <a:t> "</a:t>
            </a:r>
            <a:r>
              <a:rPr lang="fa-IR" sz="1900" b="1" dirty="0">
                <a:ea typeface="Calibri"/>
                <a:cs typeface="B Nazanin"/>
              </a:rPr>
              <a:t>تخلیه بیمارستان در زمان وقوع حادثه</a:t>
            </a:r>
            <a:r>
              <a:rPr lang="en-US" sz="1900" b="1" dirty="0">
                <a:ea typeface="Calibri"/>
                <a:cs typeface="B Nazanin"/>
              </a:rPr>
              <a:t>"</a:t>
            </a:r>
          </a:p>
          <a:p>
            <a:pPr algn="just" rtl="1" eaLnBrk="1" hangingPunct="1">
              <a:lnSpc>
                <a:spcPct val="160000"/>
              </a:lnSpc>
              <a:spcAft>
                <a:spcPts val="0"/>
              </a:spcAft>
              <a:buFont typeface="Symbol"/>
              <a:buChar char=""/>
              <a:defRPr/>
            </a:pPr>
            <a:r>
              <a:rPr lang="fa-IR" sz="1900" b="1" dirty="0">
                <a:ea typeface="Calibri"/>
                <a:cs typeface="B Nazanin"/>
              </a:rPr>
              <a:t>تجزیه و تحلیل نتایج اجرای برنامه های پیشگیری، آمادگی، پاسخ و بازیابی حوادث و بلایا و اقدام اصلاحی حداقل هر فصل یکبار</a:t>
            </a:r>
            <a:endParaRPr lang="en-US" sz="1900" b="1" dirty="0">
              <a:ea typeface="Calibri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en-US" sz="2000" b="1" dirty="0">
              <a:ea typeface="Times New Roman"/>
              <a:cs typeface="Arial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"/>
              <a:defRPr/>
            </a:pPr>
            <a:endParaRPr lang="en-US" sz="2000" dirty="0">
              <a:ea typeface="Calibri"/>
              <a:cs typeface="B Nazanin"/>
            </a:endParaRPr>
          </a:p>
        </p:txBody>
      </p:sp>
      <p:pic>
        <p:nvPicPr>
          <p:cNvPr id="901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1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828800"/>
            <a:ext cx="7848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r>
              <a:rPr lang="fa-IR" sz="1600" b="1" dirty="0">
                <a:solidFill>
                  <a:srgbClr val="FFFFFF"/>
                </a:solidFill>
                <a:latin typeface="B Nazanin,Bold"/>
                <a:cs typeface="B Titr" pitchFamily="2" charset="-78"/>
              </a:rPr>
              <a:t>الف-5-6: آمادگی بیمارستان برای پاسخ به فوریتها و عوامل خطر آفرین برنامه ریزی شده است.</a:t>
            </a:r>
            <a:endParaRPr lang="en-US" sz="16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  <a:defRPr/>
            </a:pPr>
            <a:endParaRPr lang="fa-IR" sz="2000" dirty="0" smtClean="0">
              <a:solidFill>
                <a:prstClr val="black"/>
              </a:solidFill>
              <a:ea typeface="Calibri"/>
              <a:cs typeface="B Nazanin"/>
            </a:endParaRPr>
          </a:p>
          <a:p>
            <a:pPr algn="just" rtl="1" eaLnBrk="1" hangingPunct="1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  <a:defRPr/>
            </a:pPr>
            <a:endParaRPr lang="fa-IR" sz="2000" dirty="0" smtClean="0">
              <a:solidFill>
                <a:prstClr val="black"/>
              </a:solidFill>
              <a:ea typeface="Calibri"/>
              <a:cs typeface="B Nazanin"/>
            </a:endParaRPr>
          </a:p>
          <a:p>
            <a:pPr algn="just" rtl="1" eaLnBrk="1" hangingPunct="1">
              <a:lnSpc>
                <a:spcPct val="150000"/>
              </a:lnSpc>
              <a:spcAft>
                <a:spcPts val="0"/>
              </a:spcAft>
              <a:buFont typeface="Times New Roman"/>
              <a:buChar char="-"/>
              <a:defRPr/>
            </a:pPr>
            <a:r>
              <a:rPr lang="fa-IR" sz="2000" b="1" dirty="0" smtClean="0">
                <a:solidFill>
                  <a:prstClr val="black"/>
                </a:solidFill>
                <a:ea typeface="Calibri"/>
                <a:cs typeface="B Nazanin"/>
              </a:rPr>
              <a:t>تدوین </a:t>
            </a: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دستورالعمل</a:t>
            </a:r>
            <a:r>
              <a:rPr lang="en-US" sz="2000" b="1" dirty="0">
                <a:solidFill>
                  <a:prstClr val="black"/>
                </a:solidFill>
                <a:ea typeface="Calibri"/>
                <a:cs typeface="B Nazanin"/>
              </a:rPr>
              <a:t> "</a:t>
            </a: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فعالسازی برنامه پاسخ در زمان بروز حوادث</a:t>
            </a:r>
            <a:r>
              <a:rPr lang="en-US" sz="2000" b="1" dirty="0">
                <a:solidFill>
                  <a:prstClr val="black"/>
                </a:solidFill>
                <a:ea typeface="Calibri"/>
                <a:cs typeface="B Nazanin"/>
              </a:rPr>
              <a:t>"</a:t>
            </a: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، سامانه فرماندهی حادثه بیمارستانی </a:t>
            </a:r>
            <a:r>
              <a:rPr lang="en-US" sz="2000" b="1" dirty="0" smtClean="0">
                <a:solidFill>
                  <a:prstClr val="black"/>
                </a:solidFill>
                <a:ea typeface="Calibri"/>
                <a:cs typeface="B Nazanin"/>
              </a:rPr>
              <a:t>HICS</a:t>
            </a:r>
            <a:endParaRPr lang="fa-IR" sz="2000" b="1" dirty="0" smtClean="0">
              <a:solidFill>
                <a:prstClr val="black"/>
              </a:solidFill>
              <a:ea typeface="Calibri"/>
              <a:cs typeface="B Nazanin"/>
            </a:endParaRPr>
          </a:p>
          <a:p>
            <a:pPr algn="just" rtl="1" eaLnBrk="1" hangingPunct="1">
              <a:lnSpc>
                <a:spcPct val="150000"/>
              </a:lnSpc>
              <a:spcAft>
                <a:spcPts val="0"/>
              </a:spcAft>
              <a:buFont typeface="Times New Roman"/>
              <a:buChar char="-"/>
              <a:defRPr/>
            </a:pPr>
            <a:r>
              <a:rPr lang="fa-IR" sz="2000" b="1" dirty="0" smtClean="0">
                <a:solidFill>
                  <a:prstClr val="black"/>
                </a:solidFill>
                <a:ea typeface="Calibri"/>
                <a:cs typeface="B Nazanin"/>
              </a:rPr>
              <a:t>دستورالعمل </a:t>
            </a: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فعال و غیر فعال سازی </a:t>
            </a:r>
            <a:r>
              <a:rPr lang="en-US" sz="2000" b="1" dirty="0" smtClean="0">
                <a:solidFill>
                  <a:prstClr val="black"/>
                </a:solidFill>
                <a:ea typeface="Calibri"/>
                <a:cs typeface="B Nazanin"/>
              </a:rPr>
              <a:t>HICS</a:t>
            </a:r>
            <a:endParaRPr lang="fa-IR" sz="2000" b="1" dirty="0" smtClean="0">
              <a:solidFill>
                <a:prstClr val="black"/>
              </a:solidFill>
              <a:ea typeface="Calibri"/>
              <a:cs typeface="B Nazanin"/>
            </a:endParaRPr>
          </a:p>
          <a:p>
            <a:pPr algn="just" rtl="1" eaLnBrk="1" hangingPunct="1">
              <a:lnSpc>
                <a:spcPct val="150000"/>
              </a:lnSpc>
              <a:spcAft>
                <a:spcPts val="0"/>
              </a:spcAft>
              <a:buFont typeface="Times New Roman"/>
              <a:buChar char="-"/>
              <a:defRPr/>
            </a:pPr>
            <a:r>
              <a:rPr lang="fa-IR" sz="2000" b="1" dirty="0" smtClean="0">
                <a:solidFill>
                  <a:prstClr val="black"/>
                </a:solidFill>
                <a:ea typeface="Calibri"/>
                <a:cs typeface="B Nazanin"/>
              </a:rPr>
              <a:t>دستورالعمل</a:t>
            </a:r>
            <a:r>
              <a:rPr lang="en-US" sz="2000" b="1" dirty="0" smtClean="0">
                <a:solidFill>
                  <a:prstClr val="black"/>
                </a:solidFill>
                <a:ea typeface="Calibri"/>
                <a:cs typeface="B Nazanin"/>
              </a:rPr>
              <a:t> </a:t>
            </a:r>
            <a:r>
              <a:rPr lang="en-US" sz="2000" b="1" dirty="0">
                <a:solidFill>
                  <a:prstClr val="black"/>
                </a:solidFill>
                <a:ea typeface="Calibri"/>
                <a:cs typeface="B Nazanin"/>
              </a:rPr>
              <a:t>"</a:t>
            </a: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فعالسازی روشهای ارتباطی جایگزین در هنگام وقوع حادثه</a:t>
            </a:r>
            <a:r>
              <a:rPr lang="en-US" sz="2000" b="1" dirty="0">
                <a:solidFill>
                  <a:prstClr val="black"/>
                </a:solidFill>
                <a:ea typeface="Calibri"/>
                <a:cs typeface="B Nazanin"/>
              </a:rPr>
              <a:t>"</a:t>
            </a: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 </a:t>
            </a:r>
            <a:endParaRPr lang="fa-IR" sz="2000" b="1" dirty="0" smtClean="0">
              <a:solidFill>
                <a:prstClr val="black"/>
              </a:solidFill>
              <a:ea typeface="Calibri"/>
              <a:cs typeface="B Nazanin"/>
            </a:endParaRPr>
          </a:p>
          <a:p>
            <a:pPr algn="just" rtl="1" eaLnBrk="1" hangingPunct="1">
              <a:lnSpc>
                <a:spcPct val="150000"/>
              </a:lnSpc>
              <a:spcAft>
                <a:spcPts val="0"/>
              </a:spcAft>
              <a:buFont typeface="Times New Roman"/>
              <a:buChar char="-"/>
              <a:defRPr/>
            </a:pPr>
            <a:r>
              <a:rPr lang="fa-IR" sz="2000" b="1" dirty="0" smtClean="0">
                <a:solidFill>
                  <a:prstClr val="black"/>
                </a:solidFill>
                <a:ea typeface="Calibri"/>
                <a:cs typeface="B Nazanin"/>
              </a:rPr>
              <a:t> </a:t>
            </a: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روش اجرایی</a:t>
            </a:r>
            <a:r>
              <a:rPr lang="en-US" sz="2000" b="1" dirty="0">
                <a:solidFill>
                  <a:prstClr val="black"/>
                </a:solidFill>
                <a:ea typeface="Calibri"/>
                <a:cs typeface="B Nazanin"/>
              </a:rPr>
              <a:t> "</a:t>
            </a: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تداوم ارائه خدمات درمانی حیاتی" (اتاق عمل، اورژانس، بخشهای ویژه،</a:t>
            </a:r>
            <a:r>
              <a:rPr lang="en-US" sz="2000" b="1" dirty="0">
                <a:solidFill>
                  <a:prstClr val="black"/>
                </a:solidFill>
                <a:ea typeface="Calibri"/>
                <a:cs typeface="B Nazanin"/>
              </a:rPr>
              <a:t> CSSD </a:t>
            </a:r>
            <a:r>
              <a:rPr lang="fa-IR" sz="2000" b="1" dirty="0">
                <a:solidFill>
                  <a:prstClr val="black"/>
                </a:solidFill>
                <a:ea typeface="Calibri"/>
                <a:cs typeface="B Nazanin"/>
              </a:rPr>
              <a:t>، آزمایشگاه و رادیولوژی) و تامین نیازهای اولیه (آب 72 ساعت و برق و اکسیژن و سوخت)</a:t>
            </a: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911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14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1752600"/>
            <a:ext cx="78486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r>
              <a:rPr lang="fa-IR" b="1" dirty="0">
                <a:solidFill>
                  <a:srgbClr val="FFFFFF"/>
                </a:solidFill>
                <a:latin typeface="B Nazanin,Bold"/>
                <a:cs typeface="B Titr" pitchFamily="2" charset="-78"/>
              </a:rPr>
              <a:t>الف-5-7: فعال سازی سامانه های مدیریت حوادث و بلایا، برنامه ریزی و اجرا میشود.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</p:txBody>
      </p:sp>
      <p:pic>
        <p:nvPicPr>
          <p:cNvPr id="921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66" name="Picture 2" descr="C:\Users\Public\Pictures\Sample Pictures\Hydrangea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9725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6248400" y="228600"/>
            <a:ext cx="2819400" cy="1050925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a-IR" sz="4800" b="1" dirty="0">
                <a:solidFill>
                  <a:srgbClr val="FF0000"/>
                </a:solidFill>
                <a:cs typeface="B Yagut" pitchFamily="2" charset="-78"/>
              </a:rPr>
              <a:t>با تشکر</a:t>
            </a:r>
            <a:endParaRPr lang="en-US" sz="4800" b="1" dirty="0">
              <a:solidFill>
                <a:srgbClr val="FF0000"/>
              </a:solidFill>
              <a:cs typeface="B Yagu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>
            <a:normAutofit fontScale="90000"/>
          </a:bodyPr>
          <a:lstStyle/>
          <a:p>
            <a:pPr rt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a-IR" sz="20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سنجه 5: </a:t>
            </a:r>
            <a:r>
              <a:rPr lang="fa-IR" sz="2000" b="1" u="sng" dirty="0">
                <a:solidFill>
                  <a:schemeClr val="tx1"/>
                </a:solidFill>
                <a:latin typeface="BNazanin"/>
                <a:cs typeface="B Titr" pitchFamily="2" charset="-78"/>
              </a:rPr>
              <a:t>اثربخشی اقدامات انجام شده </a:t>
            </a:r>
            <a:r>
              <a:rPr lang="fa-IR" sz="20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برای ارتقاء ایمنی توسط مسئول ایمنی در فواصل زمانی مدون ارزیابی شده و گزارش آن در جلسات تیم مدیریت اجرایی مطرح و تیم مدیریت اجرایی در </a:t>
            </a:r>
            <a:r>
              <a:rPr lang="fa-IR" sz="2000" b="1" dirty="0" smtClean="0">
                <a:solidFill>
                  <a:schemeClr val="tx1"/>
                </a:solidFill>
                <a:latin typeface="BNazanin"/>
                <a:cs typeface="B Nazanin" pitchFamily="2" charset="-78"/>
              </a:rPr>
              <a:t>صورت </a:t>
            </a:r>
            <a:r>
              <a:rPr lang="fa-IR" sz="2000" b="1" dirty="0">
                <a:solidFill>
                  <a:schemeClr val="tx1"/>
                </a:solidFill>
                <a:latin typeface="BNazanin"/>
                <a:cs typeface="B Nazanin" pitchFamily="2" charset="-78"/>
              </a:rPr>
              <a:t>لزوم اقدام اصلاحی تعیین و براجرای آن نظارت می نماید. </a:t>
            </a:r>
            <a:endParaRPr lang="fa-IR" sz="2000" b="1" dirty="0" smtClean="0">
              <a:solidFill>
                <a:schemeClr val="tx1"/>
              </a:solidFill>
              <a:latin typeface="BNazanin"/>
              <a:cs typeface="B Nazanin" pitchFamily="2" charset="-78"/>
            </a:endParaRPr>
          </a:p>
          <a:p>
            <a:pPr marL="0" indent="0" algn="r" rtl="1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fa-IR" sz="2000" b="1" dirty="0" smtClean="0">
              <a:solidFill>
                <a:schemeClr val="tx1"/>
              </a:solidFill>
              <a:latin typeface="BNazanin"/>
              <a:cs typeface="B Nazanin" pitchFamily="2" charset="-78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a-IR" sz="1800" b="1" dirty="0">
                <a:solidFill>
                  <a:srgbClr val="FF3300"/>
                </a:solidFill>
                <a:cs typeface="B Titr" pitchFamily="2" charset="-78"/>
              </a:rPr>
              <a:t>پایش برنامه عملیاتی- </a:t>
            </a:r>
            <a:r>
              <a:rPr lang="fa-IR" sz="1800" b="1" dirty="0">
                <a:solidFill>
                  <a:srgbClr val="FF3300"/>
                </a:solidFill>
                <a:cs typeface="B Nazanin" pitchFamily="2" charset="-78"/>
              </a:rPr>
              <a:t>تحلیل شاخص های ایمنی و گزارش نتایج هر سه ماه به ریاست بیمارستان- نظارت بر اجرای اقدامات اصلاحی و اطلاع کارکنان از آن</a:t>
            </a:r>
            <a:endParaRPr lang="en-US" sz="1800" b="1" dirty="0">
              <a:solidFill>
                <a:srgbClr val="FF3300"/>
              </a:solidFill>
              <a:cs typeface="B Nazanin" pitchFamily="2" charset="-78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750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75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</TotalTime>
  <Words>8373</Words>
  <Application>Microsoft Office PowerPoint</Application>
  <PresentationFormat>On-screen Show (4:3)</PresentationFormat>
  <Paragraphs>587</Paragraphs>
  <Slides>89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104" baseType="lpstr">
      <vt:lpstr>Calibri</vt:lpstr>
      <vt:lpstr>Arial</vt:lpstr>
      <vt:lpstr>B Titr</vt:lpstr>
      <vt:lpstr>BTitrBold</vt:lpstr>
      <vt:lpstr>BNazanin</vt:lpstr>
      <vt:lpstr>B Nazanin</vt:lpstr>
      <vt:lpstr>Wingdings</vt:lpstr>
      <vt:lpstr>B Yagut</vt:lpstr>
      <vt:lpstr>B Titr,Bold</vt:lpstr>
      <vt:lpstr>B Koodak</vt:lpstr>
      <vt:lpstr>Courier New</vt:lpstr>
      <vt:lpstr>Times New Roman</vt:lpstr>
      <vt:lpstr>Symbol</vt:lpstr>
      <vt:lpstr>B Nazanin,Bold</vt:lpstr>
      <vt:lpstr>Office Theme</vt:lpstr>
      <vt:lpstr>PowerPoint Presentation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alikhah</dc:creator>
  <cp:lastModifiedBy>alikhah</cp:lastModifiedBy>
  <cp:revision>110</cp:revision>
  <cp:lastPrinted>2017-01-11T06:02:53Z</cp:lastPrinted>
  <dcterms:created xsi:type="dcterms:W3CDTF">2017-01-08T16:49:43Z</dcterms:created>
  <dcterms:modified xsi:type="dcterms:W3CDTF">2017-01-13T20:23:38Z</dcterms:modified>
</cp:coreProperties>
</file>